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62"/>
  </p:notesMasterIdLst>
  <p:sldIdLst>
    <p:sldId id="256" r:id="rId2"/>
    <p:sldId id="257" r:id="rId3"/>
    <p:sldId id="259" r:id="rId4"/>
    <p:sldId id="266" r:id="rId5"/>
    <p:sldId id="267" r:id="rId6"/>
    <p:sldId id="268" r:id="rId7"/>
    <p:sldId id="260" r:id="rId8"/>
    <p:sldId id="271" r:id="rId9"/>
    <p:sldId id="327" r:id="rId10"/>
    <p:sldId id="324" r:id="rId11"/>
    <p:sldId id="275" r:id="rId12"/>
    <p:sldId id="276" r:id="rId13"/>
    <p:sldId id="274" r:id="rId14"/>
    <p:sldId id="273" r:id="rId15"/>
    <p:sldId id="272" r:id="rId16"/>
    <p:sldId id="270" r:id="rId17"/>
    <p:sldId id="277" r:id="rId18"/>
    <p:sldId id="283" r:id="rId19"/>
    <p:sldId id="282" r:id="rId20"/>
    <p:sldId id="280" r:id="rId21"/>
    <p:sldId id="269" r:id="rId22"/>
    <p:sldId id="288" r:id="rId23"/>
    <p:sldId id="286" r:id="rId24"/>
    <p:sldId id="285" r:id="rId25"/>
    <p:sldId id="263" r:id="rId26"/>
    <p:sldId id="289" r:id="rId27"/>
    <p:sldId id="295" r:id="rId28"/>
    <p:sldId id="290" r:id="rId29"/>
    <p:sldId id="296" r:id="rId30"/>
    <p:sldId id="298" r:id="rId31"/>
    <p:sldId id="297" r:id="rId32"/>
    <p:sldId id="294" r:id="rId33"/>
    <p:sldId id="304" r:id="rId34"/>
    <p:sldId id="300" r:id="rId35"/>
    <p:sldId id="306" r:id="rId36"/>
    <p:sldId id="305" r:id="rId37"/>
    <p:sldId id="293" r:id="rId38"/>
    <p:sldId id="307" r:id="rId39"/>
    <p:sldId id="291" r:id="rId40"/>
    <p:sldId id="312" r:id="rId41"/>
    <p:sldId id="311" r:id="rId42"/>
    <p:sldId id="310" r:id="rId43"/>
    <p:sldId id="292" r:id="rId44"/>
    <p:sldId id="261" r:id="rId45"/>
    <p:sldId id="313" r:id="rId46"/>
    <p:sldId id="314" r:id="rId47"/>
    <p:sldId id="315" r:id="rId48"/>
    <p:sldId id="265" r:id="rId49"/>
    <p:sldId id="319" r:id="rId50"/>
    <p:sldId id="317" r:id="rId51"/>
    <p:sldId id="318" r:id="rId52"/>
    <p:sldId id="321" r:id="rId53"/>
    <p:sldId id="264" r:id="rId54"/>
    <p:sldId id="322" r:id="rId55"/>
    <p:sldId id="323" r:id="rId56"/>
    <p:sldId id="262" r:id="rId57"/>
    <p:sldId id="328" r:id="rId58"/>
    <p:sldId id="325" r:id="rId59"/>
    <p:sldId id="329" r:id="rId60"/>
    <p:sldId id="326" r:id="rId61"/>
  </p:sldIdLst>
  <p:sldSz cx="9144000" cy="6858000" type="screen4x3"/>
  <p:notesSz cx="6858000" cy="9144000"/>
  <p:defaultTex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28" autoAdjust="0"/>
    <p:restoredTop sz="94660"/>
  </p:normalViewPr>
  <p:slideViewPr>
    <p:cSldViewPr>
      <p:cViewPr varScale="1">
        <p:scale>
          <a:sx n="89" d="100"/>
          <a:sy n="89" d="100"/>
        </p:scale>
        <p:origin x="31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ea typeface="+mn-ea"/>
              </a:defRPr>
            </a:lvl1pPr>
          </a:lstStyle>
          <a:p>
            <a:pPr>
              <a:defRPr/>
            </a:pPr>
            <a:endParaRPr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AC461224-A7E3-4C0E-A8CE-96BDC2F54C91}" type="datetimeFigureOut">
              <a:rPr lang="ja-JP" altLang="en-US"/>
              <a:pPr>
                <a:defRPr/>
              </a:pPr>
              <a:t>2014/2/28</a:t>
            </a:fld>
            <a:endParaRPr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ja-JP" altLang="en-US" noProof="0" smtClean="0"/>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ja-JP" altLang="en-US" noProof="0" smtClean="0"/>
              <a:t>マスタ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ea typeface="+mn-ea"/>
              </a:defRPr>
            </a:lvl1pPr>
          </a:lstStyle>
          <a:p>
            <a:pPr>
              <a:defRPr/>
            </a:pPr>
            <a:endParaRPr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0566F595-5C0C-4652-B4DF-4E0E76C75154}" type="slidenum">
              <a:rPr lang="ja-JP" altLang="en-US"/>
              <a:pPr/>
              <a:t>‹#›</a:t>
            </a:fld>
            <a:endParaRPr lang="ja-JP" altLang="en-US"/>
          </a:p>
        </p:txBody>
      </p:sp>
    </p:spTree>
    <p:extLst>
      <p:ext uri="{BB962C8B-B14F-4D97-AF65-F5344CB8AC3E}">
        <p14:creationId xmlns:p14="http://schemas.microsoft.com/office/powerpoint/2010/main" val="4445106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mn-lt"/>
        <a:ea typeface="+mn-ea"/>
        <a:cs typeface="+mn-cs"/>
      </a:defRPr>
    </a:lvl1pPr>
    <a:lvl2pPr marL="457200" algn="l" rtl="0" fontAlgn="base">
      <a:spcBef>
        <a:spcPct val="30000"/>
      </a:spcBef>
      <a:spcAft>
        <a:spcPct val="0"/>
      </a:spcAft>
      <a:defRPr kumimoji="1" sz="1200" kern="1200">
        <a:solidFill>
          <a:schemeClr val="tx1"/>
        </a:solidFill>
        <a:latin typeface="+mn-lt"/>
        <a:ea typeface="+mn-ea"/>
        <a:cs typeface="+mn-cs"/>
      </a:defRPr>
    </a:lvl2pPr>
    <a:lvl3pPr marL="914400" algn="l" rtl="0" fontAlgn="base">
      <a:spcBef>
        <a:spcPct val="30000"/>
      </a:spcBef>
      <a:spcAft>
        <a:spcPct val="0"/>
      </a:spcAft>
      <a:defRPr kumimoji="1" sz="1200" kern="1200">
        <a:solidFill>
          <a:schemeClr val="tx1"/>
        </a:solidFill>
        <a:latin typeface="+mn-lt"/>
        <a:ea typeface="+mn-ea"/>
        <a:cs typeface="+mn-cs"/>
      </a:defRPr>
    </a:lvl3pPr>
    <a:lvl4pPr marL="1371600" algn="l" rtl="0" fontAlgn="base">
      <a:spcBef>
        <a:spcPct val="30000"/>
      </a:spcBef>
      <a:spcAft>
        <a:spcPct val="0"/>
      </a:spcAft>
      <a:defRPr kumimoji="1" sz="1200" kern="1200">
        <a:solidFill>
          <a:schemeClr val="tx1"/>
        </a:solidFill>
        <a:latin typeface="+mn-lt"/>
        <a:ea typeface="+mn-ea"/>
        <a:cs typeface="+mn-cs"/>
      </a:defRPr>
    </a:lvl4pPr>
    <a:lvl5pPr marL="1828800" algn="l" rtl="0" fontAlgn="base">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en-US" smtClean="0"/>
          </a:p>
        </p:txBody>
      </p:sp>
      <p:sp>
        <p:nvSpPr>
          <p:cNvPr id="5124"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42AF8ED-18A1-4E0D-ABF5-4CF677B6028A}" type="slidenum">
              <a:rPr lang="ja-JP" altLang="en-US"/>
              <a:pPr/>
              <a:t>0</a:t>
            </a:fld>
            <a:endParaRPr lang="ja-JP" altLang="en-US"/>
          </a:p>
        </p:txBody>
      </p:sp>
    </p:spTree>
    <p:extLst>
      <p:ext uri="{BB962C8B-B14F-4D97-AF65-F5344CB8AC3E}">
        <p14:creationId xmlns:p14="http://schemas.microsoft.com/office/powerpoint/2010/main" val="3377758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9</a:t>
            </a:fld>
            <a:endParaRPr lang="ja-JP" altLang="en-US"/>
          </a:p>
        </p:txBody>
      </p:sp>
    </p:spTree>
    <p:extLst>
      <p:ext uri="{BB962C8B-B14F-4D97-AF65-F5344CB8AC3E}">
        <p14:creationId xmlns:p14="http://schemas.microsoft.com/office/powerpoint/2010/main" val="882184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10</a:t>
            </a:fld>
            <a:endParaRPr lang="ja-JP" altLang="en-US"/>
          </a:p>
        </p:txBody>
      </p:sp>
    </p:spTree>
    <p:extLst>
      <p:ext uri="{BB962C8B-B14F-4D97-AF65-F5344CB8AC3E}">
        <p14:creationId xmlns:p14="http://schemas.microsoft.com/office/powerpoint/2010/main" val="445448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11</a:t>
            </a:fld>
            <a:endParaRPr lang="ja-JP" altLang="en-US"/>
          </a:p>
        </p:txBody>
      </p:sp>
    </p:spTree>
    <p:extLst>
      <p:ext uri="{BB962C8B-B14F-4D97-AF65-F5344CB8AC3E}">
        <p14:creationId xmlns:p14="http://schemas.microsoft.com/office/powerpoint/2010/main" val="3016081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12</a:t>
            </a:fld>
            <a:endParaRPr lang="ja-JP" altLang="en-US"/>
          </a:p>
        </p:txBody>
      </p:sp>
    </p:spTree>
    <p:extLst>
      <p:ext uri="{BB962C8B-B14F-4D97-AF65-F5344CB8AC3E}">
        <p14:creationId xmlns:p14="http://schemas.microsoft.com/office/powerpoint/2010/main" val="3786646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13</a:t>
            </a:fld>
            <a:endParaRPr lang="ja-JP" altLang="en-US"/>
          </a:p>
        </p:txBody>
      </p:sp>
    </p:spTree>
    <p:extLst>
      <p:ext uri="{BB962C8B-B14F-4D97-AF65-F5344CB8AC3E}">
        <p14:creationId xmlns:p14="http://schemas.microsoft.com/office/powerpoint/2010/main" val="4048096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14</a:t>
            </a:fld>
            <a:endParaRPr lang="ja-JP" altLang="en-US"/>
          </a:p>
        </p:txBody>
      </p:sp>
    </p:spTree>
    <p:extLst>
      <p:ext uri="{BB962C8B-B14F-4D97-AF65-F5344CB8AC3E}">
        <p14:creationId xmlns:p14="http://schemas.microsoft.com/office/powerpoint/2010/main" val="2262342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15</a:t>
            </a:fld>
            <a:endParaRPr lang="ja-JP" altLang="en-US"/>
          </a:p>
        </p:txBody>
      </p:sp>
    </p:spTree>
    <p:extLst>
      <p:ext uri="{BB962C8B-B14F-4D97-AF65-F5344CB8AC3E}">
        <p14:creationId xmlns:p14="http://schemas.microsoft.com/office/powerpoint/2010/main" val="2964943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16</a:t>
            </a:fld>
            <a:endParaRPr lang="ja-JP" altLang="en-US"/>
          </a:p>
        </p:txBody>
      </p:sp>
    </p:spTree>
    <p:extLst>
      <p:ext uri="{BB962C8B-B14F-4D97-AF65-F5344CB8AC3E}">
        <p14:creationId xmlns:p14="http://schemas.microsoft.com/office/powerpoint/2010/main" val="3886105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17</a:t>
            </a:fld>
            <a:endParaRPr lang="ja-JP" altLang="en-US"/>
          </a:p>
        </p:txBody>
      </p:sp>
    </p:spTree>
    <p:extLst>
      <p:ext uri="{BB962C8B-B14F-4D97-AF65-F5344CB8AC3E}">
        <p14:creationId xmlns:p14="http://schemas.microsoft.com/office/powerpoint/2010/main" val="891014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18</a:t>
            </a:fld>
            <a:endParaRPr lang="ja-JP" altLang="en-US"/>
          </a:p>
        </p:txBody>
      </p:sp>
    </p:spTree>
    <p:extLst>
      <p:ext uri="{BB962C8B-B14F-4D97-AF65-F5344CB8AC3E}">
        <p14:creationId xmlns:p14="http://schemas.microsoft.com/office/powerpoint/2010/main" val="1237793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1</a:t>
            </a:fld>
            <a:endParaRPr lang="ja-JP" altLang="en-US"/>
          </a:p>
        </p:txBody>
      </p:sp>
    </p:spTree>
    <p:extLst>
      <p:ext uri="{BB962C8B-B14F-4D97-AF65-F5344CB8AC3E}">
        <p14:creationId xmlns:p14="http://schemas.microsoft.com/office/powerpoint/2010/main" val="1747695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19</a:t>
            </a:fld>
            <a:endParaRPr lang="ja-JP" altLang="en-US"/>
          </a:p>
        </p:txBody>
      </p:sp>
    </p:spTree>
    <p:extLst>
      <p:ext uri="{BB962C8B-B14F-4D97-AF65-F5344CB8AC3E}">
        <p14:creationId xmlns:p14="http://schemas.microsoft.com/office/powerpoint/2010/main" val="3404288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20</a:t>
            </a:fld>
            <a:endParaRPr lang="ja-JP" altLang="en-US"/>
          </a:p>
        </p:txBody>
      </p:sp>
    </p:spTree>
    <p:extLst>
      <p:ext uri="{BB962C8B-B14F-4D97-AF65-F5344CB8AC3E}">
        <p14:creationId xmlns:p14="http://schemas.microsoft.com/office/powerpoint/2010/main" val="3925037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21</a:t>
            </a:fld>
            <a:endParaRPr lang="ja-JP" altLang="en-US"/>
          </a:p>
        </p:txBody>
      </p:sp>
    </p:spTree>
    <p:extLst>
      <p:ext uri="{BB962C8B-B14F-4D97-AF65-F5344CB8AC3E}">
        <p14:creationId xmlns:p14="http://schemas.microsoft.com/office/powerpoint/2010/main" val="3417116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22</a:t>
            </a:fld>
            <a:endParaRPr lang="ja-JP" altLang="en-US"/>
          </a:p>
        </p:txBody>
      </p:sp>
    </p:spTree>
    <p:extLst>
      <p:ext uri="{BB962C8B-B14F-4D97-AF65-F5344CB8AC3E}">
        <p14:creationId xmlns:p14="http://schemas.microsoft.com/office/powerpoint/2010/main" val="2284398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23</a:t>
            </a:fld>
            <a:endParaRPr lang="ja-JP" altLang="en-US"/>
          </a:p>
        </p:txBody>
      </p:sp>
    </p:spTree>
    <p:extLst>
      <p:ext uri="{BB962C8B-B14F-4D97-AF65-F5344CB8AC3E}">
        <p14:creationId xmlns:p14="http://schemas.microsoft.com/office/powerpoint/2010/main" val="39390619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24</a:t>
            </a:fld>
            <a:endParaRPr lang="ja-JP" altLang="en-US"/>
          </a:p>
        </p:txBody>
      </p:sp>
    </p:spTree>
    <p:extLst>
      <p:ext uri="{BB962C8B-B14F-4D97-AF65-F5344CB8AC3E}">
        <p14:creationId xmlns:p14="http://schemas.microsoft.com/office/powerpoint/2010/main" val="1300059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25</a:t>
            </a:fld>
            <a:endParaRPr lang="ja-JP" altLang="en-US"/>
          </a:p>
        </p:txBody>
      </p:sp>
    </p:spTree>
    <p:extLst>
      <p:ext uri="{BB962C8B-B14F-4D97-AF65-F5344CB8AC3E}">
        <p14:creationId xmlns:p14="http://schemas.microsoft.com/office/powerpoint/2010/main" val="2541016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26</a:t>
            </a:fld>
            <a:endParaRPr lang="ja-JP" altLang="en-US"/>
          </a:p>
        </p:txBody>
      </p:sp>
    </p:spTree>
    <p:extLst>
      <p:ext uri="{BB962C8B-B14F-4D97-AF65-F5344CB8AC3E}">
        <p14:creationId xmlns:p14="http://schemas.microsoft.com/office/powerpoint/2010/main" val="3077506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27</a:t>
            </a:fld>
            <a:endParaRPr lang="ja-JP" altLang="en-US"/>
          </a:p>
        </p:txBody>
      </p:sp>
    </p:spTree>
    <p:extLst>
      <p:ext uri="{BB962C8B-B14F-4D97-AF65-F5344CB8AC3E}">
        <p14:creationId xmlns:p14="http://schemas.microsoft.com/office/powerpoint/2010/main" val="574990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28</a:t>
            </a:fld>
            <a:endParaRPr lang="ja-JP" altLang="en-US"/>
          </a:p>
        </p:txBody>
      </p:sp>
    </p:spTree>
    <p:extLst>
      <p:ext uri="{BB962C8B-B14F-4D97-AF65-F5344CB8AC3E}">
        <p14:creationId xmlns:p14="http://schemas.microsoft.com/office/powerpoint/2010/main" val="1452283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2</a:t>
            </a:fld>
            <a:endParaRPr lang="ja-JP" altLang="en-US"/>
          </a:p>
        </p:txBody>
      </p:sp>
    </p:spTree>
    <p:extLst>
      <p:ext uri="{BB962C8B-B14F-4D97-AF65-F5344CB8AC3E}">
        <p14:creationId xmlns:p14="http://schemas.microsoft.com/office/powerpoint/2010/main" val="2144711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29</a:t>
            </a:fld>
            <a:endParaRPr lang="ja-JP" altLang="en-US"/>
          </a:p>
        </p:txBody>
      </p:sp>
    </p:spTree>
    <p:extLst>
      <p:ext uri="{BB962C8B-B14F-4D97-AF65-F5344CB8AC3E}">
        <p14:creationId xmlns:p14="http://schemas.microsoft.com/office/powerpoint/2010/main" val="1026333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30</a:t>
            </a:fld>
            <a:endParaRPr lang="ja-JP" altLang="en-US"/>
          </a:p>
        </p:txBody>
      </p:sp>
    </p:spTree>
    <p:extLst>
      <p:ext uri="{BB962C8B-B14F-4D97-AF65-F5344CB8AC3E}">
        <p14:creationId xmlns:p14="http://schemas.microsoft.com/office/powerpoint/2010/main" val="4619371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31</a:t>
            </a:fld>
            <a:endParaRPr lang="ja-JP" altLang="en-US"/>
          </a:p>
        </p:txBody>
      </p:sp>
    </p:spTree>
    <p:extLst>
      <p:ext uri="{BB962C8B-B14F-4D97-AF65-F5344CB8AC3E}">
        <p14:creationId xmlns:p14="http://schemas.microsoft.com/office/powerpoint/2010/main" val="30529637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32</a:t>
            </a:fld>
            <a:endParaRPr lang="ja-JP" altLang="en-US"/>
          </a:p>
        </p:txBody>
      </p:sp>
    </p:spTree>
    <p:extLst>
      <p:ext uri="{BB962C8B-B14F-4D97-AF65-F5344CB8AC3E}">
        <p14:creationId xmlns:p14="http://schemas.microsoft.com/office/powerpoint/2010/main" val="33574744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33</a:t>
            </a:fld>
            <a:endParaRPr lang="ja-JP" altLang="en-US"/>
          </a:p>
        </p:txBody>
      </p:sp>
    </p:spTree>
    <p:extLst>
      <p:ext uri="{BB962C8B-B14F-4D97-AF65-F5344CB8AC3E}">
        <p14:creationId xmlns:p14="http://schemas.microsoft.com/office/powerpoint/2010/main" val="1090168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34</a:t>
            </a:fld>
            <a:endParaRPr lang="ja-JP" altLang="en-US"/>
          </a:p>
        </p:txBody>
      </p:sp>
    </p:spTree>
    <p:extLst>
      <p:ext uri="{BB962C8B-B14F-4D97-AF65-F5344CB8AC3E}">
        <p14:creationId xmlns:p14="http://schemas.microsoft.com/office/powerpoint/2010/main" val="1126936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35</a:t>
            </a:fld>
            <a:endParaRPr lang="ja-JP" altLang="en-US"/>
          </a:p>
        </p:txBody>
      </p:sp>
    </p:spTree>
    <p:extLst>
      <p:ext uri="{BB962C8B-B14F-4D97-AF65-F5344CB8AC3E}">
        <p14:creationId xmlns:p14="http://schemas.microsoft.com/office/powerpoint/2010/main" val="2651887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36</a:t>
            </a:fld>
            <a:endParaRPr lang="ja-JP" altLang="en-US"/>
          </a:p>
        </p:txBody>
      </p:sp>
    </p:spTree>
    <p:extLst>
      <p:ext uri="{BB962C8B-B14F-4D97-AF65-F5344CB8AC3E}">
        <p14:creationId xmlns:p14="http://schemas.microsoft.com/office/powerpoint/2010/main" val="2218059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37</a:t>
            </a:fld>
            <a:endParaRPr lang="ja-JP" altLang="en-US"/>
          </a:p>
        </p:txBody>
      </p:sp>
    </p:spTree>
    <p:extLst>
      <p:ext uri="{BB962C8B-B14F-4D97-AF65-F5344CB8AC3E}">
        <p14:creationId xmlns:p14="http://schemas.microsoft.com/office/powerpoint/2010/main" val="1700442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38</a:t>
            </a:fld>
            <a:endParaRPr lang="ja-JP" altLang="en-US"/>
          </a:p>
        </p:txBody>
      </p:sp>
    </p:spTree>
    <p:extLst>
      <p:ext uri="{BB962C8B-B14F-4D97-AF65-F5344CB8AC3E}">
        <p14:creationId xmlns:p14="http://schemas.microsoft.com/office/powerpoint/2010/main" val="1400214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3</a:t>
            </a:fld>
            <a:endParaRPr lang="ja-JP" altLang="en-US"/>
          </a:p>
        </p:txBody>
      </p:sp>
    </p:spTree>
    <p:extLst>
      <p:ext uri="{BB962C8B-B14F-4D97-AF65-F5344CB8AC3E}">
        <p14:creationId xmlns:p14="http://schemas.microsoft.com/office/powerpoint/2010/main" val="26403507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39</a:t>
            </a:fld>
            <a:endParaRPr lang="ja-JP" altLang="en-US"/>
          </a:p>
        </p:txBody>
      </p:sp>
    </p:spTree>
    <p:extLst>
      <p:ext uri="{BB962C8B-B14F-4D97-AF65-F5344CB8AC3E}">
        <p14:creationId xmlns:p14="http://schemas.microsoft.com/office/powerpoint/2010/main" val="17305094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40</a:t>
            </a:fld>
            <a:endParaRPr lang="ja-JP" altLang="en-US"/>
          </a:p>
        </p:txBody>
      </p:sp>
    </p:spTree>
    <p:extLst>
      <p:ext uri="{BB962C8B-B14F-4D97-AF65-F5344CB8AC3E}">
        <p14:creationId xmlns:p14="http://schemas.microsoft.com/office/powerpoint/2010/main" val="15699454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41</a:t>
            </a:fld>
            <a:endParaRPr lang="ja-JP" altLang="en-US"/>
          </a:p>
        </p:txBody>
      </p:sp>
    </p:spTree>
    <p:extLst>
      <p:ext uri="{BB962C8B-B14F-4D97-AF65-F5344CB8AC3E}">
        <p14:creationId xmlns:p14="http://schemas.microsoft.com/office/powerpoint/2010/main" val="24178437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42</a:t>
            </a:fld>
            <a:endParaRPr lang="ja-JP" altLang="en-US"/>
          </a:p>
        </p:txBody>
      </p:sp>
    </p:spTree>
    <p:extLst>
      <p:ext uri="{BB962C8B-B14F-4D97-AF65-F5344CB8AC3E}">
        <p14:creationId xmlns:p14="http://schemas.microsoft.com/office/powerpoint/2010/main" val="41886273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43</a:t>
            </a:fld>
            <a:endParaRPr lang="ja-JP" altLang="en-US"/>
          </a:p>
        </p:txBody>
      </p:sp>
    </p:spTree>
    <p:extLst>
      <p:ext uri="{BB962C8B-B14F-4D97-AF65-F5344CB8AC3E}">
        <p14:creationId xmlns:p14="http://schemas.microsoft.com/office/powerpoint/2010/main" val="1052192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44</a:t>
            </a:fld>
            <a:endParaRPr lang="ja-JP" altLang="en-US"/>
          </a:p>
        </p:txBody>
      </p:sp>
    </p:spTree>
    <p:extLst>
      <p:ext uri="{BB962C8B-B14F-4D97-AF65-F5344CB8AC3E}">
        <p14:creationId xmlns:p14="http://schemas.microsoft.com/office/powerpoint/2010/main" val="10630458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45</a:t>
            </a:fld>
            <a:endParaRPr lang="ja-JP" altLang="en-US"/>
          </a:p>
        </p:txBody>
      </p:sp>
    </p:spTree>
    <p:extLst>
      <p:ext uri="{BB962C8B-B14F-4D97-AF65-F5344CB8AC3E}">
        <p14:creationId xmlns:p14="http://schemas.microsoft.com/office/powerpoint/2010/main" val="39363853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46</a:t>
            </a:fld>
            <a:endParaRPr lang="ja-JP" altLang="en-US"/>
          </a:p>
        </p:txBody>
      </p:sp>
    </p:spTree>
    <p:extLst>
      <p:ext uri="{BB962C8B-B14F-4D97-AF65-F5344CB8AC3E}">
        <p14:creationId xmlns:p14="http://schemas.microsoft.com/office/powerpoint/2010/main" val="33016195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47</a:t>
            </a:fld>
            <a:endParaRPr lang="ja-JP" altLang="en-US"/>
          </a:p>
        </p:txBody>
      </p:sp>
    </p:spTree>
    <p:extLst>
      <p:ext uri="{BB962C8B-B14F-4D97-AF65-F5344CB8AC3E}">
        <p14:creationId xmlns:p14="http://schemas.microsoft.com/office/powerpoint/2010/main" val="20346861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48</a:t>
            </a:fld>
            <a:endParaRPr lang="ja-JP" altLang="en-US"/>
          </a:p>
        </p:txBody>
      </p:sp>
    </p:spTree>
    <p:extLst>
      <p:ext uri="{BB962C8B-B14F-4D97-AF65-F5344CB8AC3E}">
        <p14:creationId xmlns:p14="http://schemas.microsoft.com/office/powerpoint/2010/main" val="1523109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4</a:t>
            </a:fld>
            <a:endParaRPr lang="ja-JP" altLang="en-US"/>
          </a:p>
        </p:txBody>
      </p:sp>
    </p:spTree>
    <p:extLst>
      <p:ext uri="{BB962C8B-B14F-4D97-AF65-F5344CB8AC3E}">
        <p14:creationId xmlns:p14="http://schemas.microsoft.com/office/powerpoint/2010/main" val="17166778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49</a:t>
            </a:fld>
            <a:endParaRPr lang="ja-JP" altLang="en-US"/>
          </a:p>
        </p:txBody>
      </p:sp>
    </p:spTree>
    <p:extLst>
      <p:ext uri="{BB962C8B-B14F-4D97-AF65-F5344CB8AC3E}">
        <p14:creationId xmlns:p14="http://schemas.microsoft.com/office/powerpoint/2010/main" val="31400221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50</a:t>
            </a:fld>
            <a:endParaRPr lang="ja-JP" altLang="en-US"/>
          </a:p>
        </p:txBody>
      </p:sp>
    </p:spTree>
    <p:extLst>
      <p:ext uri="{BB962C8B-B14F-4D97-AF65-F5344CB8AC3E}">
        <p14:creationId xmlns:p14="http://schemas.microsoft.com/office/powerpoint/2010/main" val="412310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51</a:t>
            </a:fld>
            <a:endParaRPr lang="ja-JP" altLang="en-US"/>
          </a:p>
        </p:txBody>
      </p:sp>
    </p:spTree>
    <p:extLst>
      <p:ext uri="{BB962C8B-B14F-4D97-AF65-F5344CB8AC3E}">
        <p14:creationId xmlns:p14="http://schemas.microsoft.com/office/powerpoint/2010/main" val="22475157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52</a:t>
            </a:fld>
            <a:endParaRPr lang="ja-JP" altLang="en-US"/>
          </a:p>
        </p:txBody>
      </p:sp>
    </p:spTree>
    <p:extLst>
      <p:ext uri="{BB962C8B-B14F-4D97-AF65-F5344CB8AC3E}">
        <p14:creationId xmlns:p14="http://schemas.microsoft.com/office/powerpoint/2010/main" val="19543325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53</a:t>
            </a:fld>
            <a:endParaRPr lang="ja-JP" altLang="en-US"/>
          </a:p>
        </p:txBody>
      </p:sp>
    </p:spTree>
    <p:extLst>
      <p:ext uri="{BB962C8B-B14F-4D97-AF65-F5344CB8AC3E}">
        <p14:creationId xmlns:p14="http://schemas.microsoft.com/office/powerpoint/2010/main" val="17437255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54</a:t>
            </a:fld>
            <a:endParaRPr lang="ja-JP" altLang="en-US"/>
          </a:p>
        </p:txBody>
      </p:sp>
    </p:spTree>
    <p:extLst>
      <p:ext uri="{BB962C8B-B14F-4D97-AF65-F5344CB8AC3E}">
        <p14:creationId xmlns:p14="http://schemas.microsoft.com/office/powerpoint/2010/main" val="37325331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55</a:t>
            </a:fld>
            <a:endParaRPr lang="ja-JP" altLang="en-US"/>
          </a:p>
        </p:txBody>
      </p:sp>
    </p:spTree>
    <p:extLst>
      <p:ext uri="{BB962C8B-B14F-4D97-AF65-F5344CB8AC3E}">
        <p14:creationId xmlns:p14="http://schemas.microsoft.com/office/powerpoint/2010/main" val="8325859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56</a:t>
            </a:fld>
            <a:endParaRPr lang="ja-JP" altLang="en-US"/>
          </a:p>
        </p:txBody>
      </p:sp>
    </p:spTree>
    <p:extLst>
      <p:ext uri="{BB962C8B-B14F-4D97-AF65-F5344CB8AC3E}">
        <p14:creationId xmlns:p14="http://schemas.microsoft.com/office/powerpoint/2010/main" val="11518802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57</a:t>
            </a:fld>
            <a:endParaRPr lang="ja-JP" altLang="en-US"/>
          </a:p>
        </p:txBody>
      </p:sp>
    </p:spTree>
    <p:extLst>
      <p:ext uri="{BB962C8B-B14F-4D97-AF65-F5344CB8AC3E}">
        <p14:creationId xmlns:p14="http://schemas.microsoft.com/office/powerpoint/2010/main" val="9444978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58</a:t>
            </a:fld>
            <a:endParaRPr lang="ja-JP" altLang="en-US"/>
          </a:p>
        </p:txBody>
      </p:sp>
    </p:spTree>
    <p:extLst>
      <p:ext uri="{BB962C8B-B14F-4D97-AF65-F5344CB8AC3E}">
        <p14:creationId xmlns:p14="http://schemas.microsoft.com/office/powerpoint/2010/main" val="1619930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5</a:t>
            </a:fld>
            <a:endParaRPr lang="ja-JP" altLang="en-US"/>
          </a:p>
        </p:txBody>
      </p:sp>
    </p:spTree>
    <p:extLst>
      <p:ext uri="{BB962C8B-B14F-4D97-AF65-F5344CB8AC3E}">
        <p14:creationId xmlns:p14="http://schemas.microsoft.com/office/powerpoint/2010/main" val="2414900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6</a:t>
            </a:fld>
            <a:endParaRPr lang="ja-JP" altLang="en-US"/>
          </a:p>
        </p:txBody>
      </p:sp>
    </p:spTree>
    <p:extLst>
      <p:ext uri="{BB962C8B-B14F-4D97-AF65-F5344CB8AC3E}">
        <p14:creationId xmlns:p14="http://schemas.microsoft.com/office/powerpoint/2010/main" val="1324580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7</a:t>
            </a:fld>
            <a:endParaRPr lang="ja-JP" altLang="en-US"/>
          </a:p>
        </p:txBody>
      </p:sp>
    </p:spTree>
    <p:extLst>
      <p:ext uri="{BB962C8B-B14F-4D97-AF65-F5344CB8AC3E}">
        <p14:creationId xmlns:p14="http://schemas.microsoft.com/office/powerpoint/2010/main" val="4255569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566F595-5C0C-4652-B4DF-4E0E76C75154}" type="slidenum">
              <a:rPr lang="ja-JP" altLang="en-US" smtClean="0"/>
              <a:pPr/>
              <a:t>8</a:t>
            </a:fld>
            <a:endParaRPr lang="ja-JP" altLang="en-US"/>
          </a:p>
        </p:txBody>
      </p:sp>
    </p:spTree>
    <p:extLst>
      <p:ext uri="{BB962C8B-B14F-4D97-AF65-F5344CB8AC3E}">
        <p14:creationId xmlns:p14="http://schemas.microsoft.com/office/powerpoint/2010/main" val="1493744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9D4FB739-1D5F-41CE-AE35-FE102A89C18F}" type="datetime1">
              <a:rPr lang="ja-JP" altLang="en-US"/>
              <a:pPr>
                <a:defRPr/>
              </a:pPr>
              <a:t>2014/2/28</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fld id="{40FA1A57-2FC6-4DAD-B933-8EE0759B0A41}" type="slidenum">
              <a:rPr lang="ja-JP" altLang="en-US"/>
              <a:pPr/>
              <a:t>‹#›</a:t>
            </a:fld>
            <a:endParaRPr lang="ja-JP" altLang="en-US"/>
          </a:p>
        </p:txBody>
      </p:sp>
    </p:spTree>
    <p:extLst>
      <p:ext uri="{BB962C8B-B14F-4D97-AF65-F5344CB8AC3E}">
        <p14:creationId xmlns:p14="http://schemas.microsoft.com/office/powerpoint/2010/main" val="2563534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79D72F2B-0D7B-4F35-A087-6D189BAA691D}" type="datetime1">
              <a:rPr lang="ja-JP" altLang="en-US"/>
              <a:pPr>
                <a:defRPr/>
              </a:pPr>
              <a:t>2014/2/28</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fld id="{BDA1908F-CEDB-4794-9CC4-1837F4C52973}" type="slidenum">
              <a:rPr lang="ja-JP" altLang="en-US"/>
              <a:pPr/>
              <a:t>‹#›</a:t>
            </a:fld>
            <a:endParaRPr lang="ja-JP" altLang="en-US"/>
          </a:p>
        </p:txBody>
      </p:sp>
    </p:spTree>
    <p:extLst>
      <p:ext uri="{BB962C8B-B14F-4D97-AF65-F5344CB8AC3E}">
        <p14:creationId xmlns:p14="http://schemas.microsoft.com/office/powerpoint/2010/main" val="1469517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マスター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A60A7D44-D95C-4C9A-A1F0-EF43236836CB}" type="datetime1">
              <a:rPr lang="ja-JP" altLang="en-US"/>
              <a:pPr>
                <a:defRPr/>
              </a:pPr>
              <a:t>2014/2/28</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fld id="{B7BC2737-FFB3-4466-8A2D-AB2058DC6FC1}" type="slidenum">
              <a:rPr lang="ja-JP" altLang="en-US"/>
              <a:pPr/>
              <a:t>‹#›</a:t>
            </a:fld>
            <a:endParaRPr lang="ja-JP" altLang="en-US"/>
          </a:p>
        </p:txBody>
      </p:sp>
    </p:spTree>
    <p:extLst>
      <p:ext uri="{BB962C8B-B14F-4D97-AF65-F5344CB8AC3E}">
        <p14:creationId xmlns:p14="http://schemas.microsoft.com/office/powerpoint/2010/main" val="3165453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5173A084-904A-433F-94C8-1EAEBFC0FC8B}" type="datetime1">
              <a:rPr lang="ja-JP" altLang="en-US"/>
              <a:pPr>
                <a:defRPr/>
              </a:pPr>
              <a:t>2014/2/28</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fld id="{5C432E25-0416-4B15-A3D7-76CE56384268}" type="slidenum">
              <a:rPr lang="ja-JP" altLang="en-US"/>
              <a:pPr/>
              <a:t>‹#›</a:t>
            </a:fld>
            <a:endParaRPr lang="ja-JP" altLang="en-US"/>
          </a:p>
        </p:txBody>
      </p:sp>
    </p:spTree>
    <p:extLst>
      <p:ext uri="{BB962C8B-B14F-4D97-AF65-F5344CB8AC3E}">
        <p14:creationId xmlns:p14="http://schemas.microsoft.com/office/powerpoint/2010/main" val="1639933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日付プレースホルダ 3"/>
          <p:cNvSpPr>
            <a:spLocks noGrp="1"/>
          </p:cNvSpPr>
          <p:nvPr>
            <p:ph type="dt" sz="half" idx="10"/>
          </p:nvPr>
        </p:nvSpPr>
        <p:spPr/>
        <p:txBody>
          <a:bodyPr/>
          <a:lstStyle>
            <a:lvl1pPr>
              <a:defRPr/>
            </a:lvl1pPr>
          </a:lstStyle>
          <a:p>
            <a:pPr>
              <a:defRPr/>
            </a:pPr>
            <a:fld id="{CD5004CF-2327-4FD2-B355-26FB69A0F33D}" type="datetime1">
              <a:rPr lang="ja-JP" altLang="en-US"/>
              <a:pPr>
                <a:defRPr/>
              </a:pPr>
              <a:t>2014/2/28</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fld id="{B842DD4B-C429-4A04-910B-CA9689D6B403}" type="slidenum">
              <a:rPr lang="ja-JP" altLang="en-US"/>
              <a:pPr/>
              <a:t>‹#›</a:t>
            </a:fld>
            <a:endParaRPr lang="ja-JP" altLang="en-US"/>
          </a:p>
        </p:txBody>
      </p:sp>
    </p:spTree>
    <p:extLst>
      <p:ext uri="{BB962C8B-B14F-4D97-AF65-F5344CB8AC3E}">
        <p14:creationId xmlns:p14="http://schemas.microsoft.com/office/powerpoint/2010/main" val="4220541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 3"/>
          <p:cNvSpPr>
            <a:spLocks noGrp="1"/>
          </p:cNvSpPr>
          <p:nvPr>
            <p:ph type="dt" sz="half" idx="10"/>
          </p:nvPr>
        </p:nvSpPr>
        <p:spPr/>
        <p:txBody>
          <a:bodyPr/>
          <a:lstStyle>
            <a:lvl1pPr>
              <a:defRPr/>
            </a:lvl1pPr>
          </a:lstStyle>
          <a:p>
            <a:pPr>
              <a:defRPr/>
            </a:pPr>
            <a:fld id="{A73B3452-0C72-4787-A284-80FD6931F860}" type="datetime1">
              <a:rPr lang="ja-JP" altLang="en-US"/>
              <a:pPr>
                <a:defRPr/>
              </a:pPr>
              <a:t>2014/2/28</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fld id="{F0A1CE31-2151-4E1A-B84D-8C02EB640CA5}" type="slidenum">
              <a:rPr lang="ja-JP" altLang="en-US"/>
              <a:pPr/>
              <a:t>‹#›</a:t>
            </a:fld>
            <a:endParaRPr lang="ja-JP" altLang="en-US"/>
          </a:p>
        </p:txBody>
      </p:sp>
    </p:spTree>
    <p:extLst>
      <p:ext uri="{BB962C8B-B14F-4D97-AF65-F5344CB8AC3E}">
        <p14:creationId xmlns:p14="http://schemas.microsoft.com/office/powerpoint/2010/main" val="573572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マスター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 3"/>
          <p:cNvSpPr>
            <a:spLocks noGrp="1"/>
          </p:cNvSpPr>
          <p:nvPr>
            <p:ph type="dt" sz="half" idx="10"/>
          </p:nvPr>
        </p:nvSpPr>
        <p:spPr/>
        <p:txBody>
          <a:bodyPr/>
          <a:lstStyle>
            <a:lvl1pPr>
              <a:defRPr/>
            </a:lvl1pPr>
          </a:lstStyle>
          <a:p>
            <a:pPr>
              <a:defRPr/>
            </a:pPr>
            <a:fld id="{A46D2F61-D461-412D-B080-BBAF0444E90E}" type="datetime1">
              <a:rPr lang="ja-JP" altLang="en-US"/>
              <a:pPr>
                <a:defRPr/>
              </a:pPr>
              <a:t>2014/2/28</a:t>
            </a:fld>
            <a:endParaRPr lang="ja-JP" altLang="en-US"/>
          </a:p>
        </p:txBody>
      </p:sp>
      <p:sp>
        <p:nvSpPr>
          <p:cNvPr id="8"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9" name="スライド番号プレースホルダ 5"/>
          <p:cNvSpPr>
            <a:spLocks noGrp="1"/>
          </p:cNvSpPr>
          <p:nvPr>
            <p:ph type="sldNum" sz="quarter" idx="12"/>
          </p:nvPr>
        </p:nvSpPr>
        <p:spPr/>
        <p:txBody>
          <a:bodyPr/>
          <a:lstStyle>
            <a:lvl1pPr>
              <a:defRPr/>
            </a:lvl1pPr>
          </a:lstStyle>
          <a:p>
            <a:fld id="{30C6EA4D-7FFD-4DC1-8FBB-743EBA32EAE2}" type="slidenum">
              <a:rPr lang="ja-JP" altLang="en-US"/>
              <a:pPr/>
              <a:t>‹#›</a:t>
            </a:fld>
            <a:endParaRPr lang="ja-JP" altLang="en-US"/>
          </a:p>
        </p:txBody>
      </p:sp>
    </p:spTree>
    <p:extLst>
      <p:ext uri="{BB962C8B-B14F-4D97-AF65-F5344CB8AC3E}">
        <p14:creationId xmlns:p14="http://schemas.microsoft.com/office/powerpoint/2010/main" val="1833683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日付プレースホルダ 3"/>
          <p:cNvSpPr>
            <a:spLocks noGrp="1"/>
          </p:cNvSpPr>
          <p:nvPr>
            <p:ph type="dt" sz="half" idx="10"/>
          </p:nvPr>
        </p:nvSpPr>
        <p:spPr/>
        <p:txBody>
          <a:bodyPr/>
          <a:lstStyle>
            <a:lvl1pPr>
              <a:defRPr/>
            </a:lvl1pPr>
          </a:lstStyle>
          <a:p>
            <a:pPr>
              <a:defRPr/>
            </a:pPr>
            <a:fld id="{9B6AFFE5-5AB1-40C7-BF56-AD13636085D6}" type="datetime1">
              <a:rPr lang="ja-JP" altLang="en-US"/>
              <a:pPr>
                <a:defRPr/>
              </a:pPr>
              <a:t>2014/2/28</a:t>
            </a:fld>
            <a:endParaRPr lang="ja-JP" altLang="en-US"/>
          </a:p>
        </p:txBody>
      </p:sp>
      <p:sp>
        <p:nvSpPr>
          <p:cNvPr id="4"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5" name="スライド番号プレースホルダ 5"/>
          <p:cNvSpPr>
            <a:spLocks noGrp="1"/>
          </p:cNvSpPr>
          <p:nvPr>
            <p:ph type="sldNum" sz="quarter" idx="12"/>
          </p:nvPr>
        </p:nvSpPr>
        <p:spPr/>
        <p:txBody>
          <a:bodyPr/>
          <a:lstStyle>
            <a:lvl1pPr>
              <a:defRPr/>
            </a:lvl1pPr>
          </a:lstStyle>
          <a:p>
            <a:fld id="{81135CDA-784F-4F96-9C46-AC9FF55DB583}" type="slidenum">
              <a:rPr lang="ja-JP" altLang="en-US"/>
              <a:pPr/>
              <a:t>‹#›</a:t>
            </a:fld>
            <a:endParaRPr lang="ja-JP" altLang="en-US"/>
          </a:p>
        </p:txBody>
      </p:sp>
    </p:spTree>
    <p:extLst>
      <p:ext uri="{BB962C8B-B14F-4D97-AF65-F5344CB8AC3E}">
        <p14:creationId xmlns:p14="http://schemas.microsoft.com/office/powerpoint/2010/main" val="1948741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3"/>
          <p:cNvSpPr>
            <a:spLocks noGrp="1"/>
          </p:cNvSpPr>
          <p:nvPr>
            <p:ph type="dt" sz="half" idx="10"/>
          </p:nvPr>
        </p:nvSpPr>
        <p:spPr/>
        <p:txBody>
          <a:bodyPr/>
          <a:lstStyle>
            <a:lvl1pPr>
              <a:defRPr/>
            </a:lvl1pPr>
          </a:lstStyle>
          <a:p>
            <a:pPr>
              <a:defRPr/>
            </a:pPr>
            <a:fld id="{DDADDFA5-C78B-4C7F-A19B-FB444744ADE5}" type="datetime1">
              <a:rPr lang="ja-JP" altLang="en-US"/>
              <a:pPr>
                <a:defRPr/>
              </a:pPr>
              <a:t>2014/2/28</a:t>
            </a:fld>
            <a:endParaRPr lang="ja-JP" altLang="en-US"/>
          </a:p>
        </p:txBody>
      </p:sp>
      <p:sp>
        <p:nvSpPr>
          <p:cNvPr id="3"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4" name="スライド番号プレースホルダ 5"/>
          <p:cNvSpPr>
            <a:spLocks noGrp="1"/>
          </p:cNvSpPr>
          <p:nvPr>
            <p:ph type="sldNum" sz="quarter" idx="12"/>
          </p:nvPr>
        </p:nvSpPr>
        <p:spPr/>
        <p:txBody>
          <a:bodyPr/>
          <a:lstStyle>
            <a:lvl1pPr>
              <a:defRPr/>
            </a:lvl1pPr>
          </a:lstStyle>
          <a:p>
            <a:fld id="{7542873D-2618-416F-B0A9-AD0BDED4383E}" type="slidenum">
              <a:rPr lang="ja-JP" altLang="en-US"/>
              <a:pPr/>
              <a:t>‹#›</a:t>
            </a:fld>
            <a:endParaRPr lang="ja-JP" altLang="en-US"/>
          </a:p>
        </p:txBody>
      </p:sp>
    </p:spTree>
    <p:extLst>
      <p:ext uri="{BB962C8B-B14F-4D97-AF65-F5344CB8AC3E}">
        <p14:creationId xmlns:p14="http://schemas.microsoft.com/office/powerpoint/2010/main" val="479413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E351542E-2E0B-4EC3-B003-D6C021BA8DF7}" type="datetime1">
              <a:rPr lang="ja-JP" altLang="en-US"/>
              <a:pPr>
                <a:defRPr/>
              </a:pPr>
              <a:t>2014/2/28</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fld id="{555EC7E3-24DA-4C98-86EE-6BD9D53B92C9}" type="slidenum">
              <a:rPr lang="ja-JP" altLang="en-US"/>
              <a:pPr/>
              <a:t>‹#›</a:t>
            </a:fld>
            <a:endParaRPr lang="ja-JP" altLang="en-US"/>
          </a:p>
        </p:txBody>
      </p:sp>
    </p:spTree>
    <p:extLst>
      <p:ext uri="{BB962C8B-B14F-4D97-AF65-F5344CB8AC3E}">
        <p14:creationId xmlns:p14="http://schemas.microsoft.com/office/powerpoint/2010/main" val="1873564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smtClean="0"/>
              <a:t>図を追加</a:t>
            </a: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1B2B91BE-5146-4933-B93B-4D12495BE8F0}" type="datetime1">
              <a:rPr lang="ja-JP" altLang="en-US"/>
              <a:pPr>
                <a:defRPr/>
              </a:pPr>
              <a:t>2014/2/28</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fld id="{91833E1D-A34D-4005-87C0-87D30FABE5B4}" type="slidenum">
              <a:rPr lang="ja-JP" altLang="en-US"/>
              <a:pPr/>
              <a:t>‹#›</a:t>
            </a:fld>
            <a:endParaRPr lang="ja-JP" altLang="en-US"/>
          </a:p>
        </p:txBody>
      </p:sp>
    </p:spTree>
    <p:extLst>
      <p:ext uri="{BB962C8B-B14F-4D97-AF65-F5344CB8AC3E}">
        <p14:creationId xmlns:p14="http://schemas.microsoft.com/office/powerpoint/2010/main" val="2245971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タイトル プレースホル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1027" name="テキスト プレースホル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CC90733E-DB47-48D9-A331-AB25786FDBDA}" type="datetime1">
              <a:rPr lang="ja-JP" altLang="en-US"/>
              <a:pPr>
                <a:defRPr/>
              </a:pPr>
              <a:t>2014/2/28</a:t>
            </a:fld>
            <a:endParaRPr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CAF52D05-47DE-4958-81BA-22E1DF5A2461}" type="slidenum">
              <a:rPr lang="ja-JP" altLang="en-US"/>
              <a:pPr/>
              <a:t>‹#›</a:t>
            </a:fld>
            <a:endParaRPr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p:titleStyle>
    <p:bodyStyle>
      <a:lvl1pPr marL="342900" indent="-342900" algn="l" rtl="0" eaLnBrk="1" fontAlgn="base" hangingPunct="1">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docs.opencv.org/modules/core/doc/basic_structures.html#ma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docs.opencv.org/modules/core/doc/basic_structures.html#siz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docs.opencv.org/modules/core/doc/basic_structures.html#poin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docs.opencv.org/modules/core/doc/basic_structures.html#rec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docs.opencv.org/modules/core/doc/basic_structures.html#vec"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docs.opencv.org/modules/core/doc/basic_structures.html#scalar"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7.xml.rels><?xml version="1.0" encoding="UTF-8" standalone="yes"?>
<Relationships xmlns="http://schemas.openxmlformats.org/package/2006/relationships"><Relationship Id="rId3" Type="http://schemas.openxmlformats.org/officeDocument/2006/relationships/hyperlink" Target="http://docs.opencv.org/modules/core/doc/operations_on_arrays.html#add" TargetMode="External"/><Relationship Id="rId7"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hyperlink" Target="http://docs.opencv.org/modules/core/doc/intro.html#saturation-arithmetic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docs.opencv.org/modules/core/doc/operations_on_arrays.html#addweighte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1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hyperlink" Target="http://docs.opencv.org/modules/core/doc/operations_on_arrays.html#max" TargetMode="External"/><Relationship Id="rId7"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hyperlink" Target="http://docs.opencv.org/modules/core/doc/operations_on_arrays.html#mi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docs.opencv.org/modules/core/doc/operations_on_arrays.html#flip" TargetMode="External"/><Relationship Id="rId7"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hyperlink" Target="http://docs.opencv.org/modules/core/doc/drawing_functions.html#lin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hyperlink" Target="http://docs.opencv.org/modules/core/doc/drawing_functions.html#rectangle"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hyperlink" Target="http://docs.opencv.org/modules/core/doc/drawing_functions.html#circle"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docs.opencv.org/modules/core/doc/drawing_functions.html#polyline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hyperlink" Target="http://docs.opencv.org/modules/core/doc/drawing_functions.html#fillpoly"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docs.opencv.org/modules/core/doc/drawing_functions.html#puttext"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docs.opencv.org/modules/imgproc/doc/miscellaneous_transformations.html#cvtcolor"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10.jpeg"/><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hyperlink" Target="http://docs.opencv.org/modules/imgproc/doc/miscellaneous_transformations.html#threshold"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27.jpg"/><Relationship Id="rId4" Type="http://schemas.openxmlformats.org/officeDocument/2006/relationships/image" Target="../media/image7.jpg"/></Relationships>
</file>

<file path=ppt/slides/_rels/slide28.xml.rels><?xml version="1.0" encoding="UTF-8" standalone="yes"?>
<Relationships xmlns="http://schemas.openxmlformats.org/package/2006/relationships"><Relationship Id="rId3" Type="http://schemas.openxmlformats.org/officeDocument/2006/relationships/hyperlink" Target="http://docs.opencv.org/modules/imgproc/doc/geometric_transformations.html#resiz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7.jpg"/></Relationships>
</file>

<file path=ppt/slides/_rels/slide29.xml.rels><?xml version="1.0" encoding="UTF-8" standalone="yes"?>
<Relationships xmlns="http://schemas.openxmlformats.org/package/2006/relationships"><Relationship Id="rId3" Type="http://schemas.openxmlformats.org/officeDocument/2006/relationships/hyperlink" Target="http://docs.opencv.org/modules/imgproc/doc/geometric_transformations.html#getaffinetransfor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hyperlink" Target="http://docs.opencv.org/modules/imgproc/doc/geometric_transformations.html#warpaffin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docs.opencv.org/modules/imgproc/doc/geometric_transformations.html#getrotationmatrix2d"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32.jpg"/><Relationship Id="rId4" Type="http://schemas.openxmlformats.org/officeDocument/2006/relationships/hyperlink" Target="http://docs.opencv.org/modules/imgproc/doc/geometric_transformations.html#warpaffine"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docs.opencv.org/modules/imgproc/doc/geometric_transformations.html#getperspectivetransfor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hyperlink" Target="http://docs.opencv.org/modules/imgproc/doc/geometric_transformations.html#warpperspective"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docs.opencv.org/modules/imgproc/doc/filtering.html#dilate" TargetMode="External"/><Relationship Id="rId7" Type="http://schemas.openxmlformats.org/officeDocument/2006/relationships/image" Target="../media/image7.jp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hyperlink" Target="http://docs.opencv.org/modules/imgproc/doc/filtering.html#erod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docs.opencv.org/modules/imgproc/doc/filtering.html#morphologyex"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38.jpg"/><Relationship Id="rId4" Type="http://schemas.openxmlformats.org/officeDocument/2006/relationships/image" Target="../media/image37.jpg"/></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40.jpg"/><Relationship Id="rId4" Type="http://schemas.openxmlformats.org/officeDocument/2006/relationships/hyperlink" Target="http://docs.opencv.org/modules/imgproc/doc/filtering.html#blur"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docs.opencv.org/modules/imgproc/doc/filtering.html#gaussianblur"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7.jpg"/></Relationships>
</file>

<file path=ppt/slides/_rels/slide36.xml.rels><?xml version="1.0" encoding="UTF-8" standalone="yes"?>
<Relationships xmlns="http://schemas.openxmlformats.org/package/2006/relationships"><Relationship Id="rId3" Type="http://schemas.openxmlformats.org/officeDocument/2006/relationships/hyperlink" Target="http://docs.opencv.org/modules/imgproc/doc/filtering.html#medianblur"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7.jpg"/></Relationships>
</file>

<file path=ppt/slides/_rels/slide37.xml.rels><?xml version="1.0" encoding="UTF-8" standalone="yes"?>
<Relationships xmlns="http://schemas.openxmlformats.org/package/2006/relationships"><Relationship Id="rId3" Type="http://schemas.openxmlformats.org/officeDocument/2006/relationships/hyperlink" Target="http://docs.opencv.org/modules/imgproc/doc/structural_analysis_and_shape_descriptors.html#findcontours" TargetMode="External"/><Relationship Id="rId7" Type="http://schemas.openxmlformats.org/officeDocument/2006/relationships/image" Target="../media/image45.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7.jpg"/><Relationship Id="rId4" Type="http://schemas.openxmlformats.org/officeDocument/2006/relationships/hyperlink" Target="http://docs.opencv.org/modules/imgproc/doc/structural_analysis_and_shape_descriptors.html#drawcontours"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hyperlink" Target="http://docs.opencv.org/modules/imgproc/doc/structural_analysis_and_shape_descriptors.html#boundingrect" TargetMode="External"/><Relationship Id="rId7" Type="http://schemas.openxmlformats.org/officeDocument/2006/relationships/image" Target="../media/image47.jp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hyperlink" Target="http://docs.opencv.org/modules/imgproc/doc/structural_analysis_and_shape_descriptors.html#convexhull" TargetMode="External"/><Relationship Id="rId4" Type="http://schemas.openxmlformats.org/officeDocument/2006/relationships/hyperlink" Target="http://docs.opencv.org/modules/imgproc/doc/structural_analysis_and_shape_descriptors.html#minenclosingcircle"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docs.opencv.org/modules/imgproc/doc/feature_detection.html#canny"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49.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ja.wikipedia.org/wiki/%E3%83%8F%E3%83%95%E5%A4%89%E6%8F%9B" TargetMode="External"/><Relationship Id="rId7" Type="http://schemas.openxmlformats.org/officeDocument/2006/relationships/image" Target="../media/image52.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hyperlink" Target="http://docs.opencv.org/modules/imgproc/doc/feature_detection.html#houghline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ja.wikipedia.org/wiki/%E3%83%8F%E3%83%95%E5%A4%89%E6%8F%9B" TargetMode="External"/><Relationship Id="rId7" Type="http://schemas.openxmlformats.org/officeDocument/2006/relationships/image" Target="../media/image53.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hyperlink" Target="http://docs.opencv.org/modules/imgproc/doc/feature_detection.html#houghlinesp"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ja.wikipedia.org/wiki/%E3%83%8F%E3%83%95%E5%A4%89%E6%8F%9B" TargetMode="External"/><Relationship Id="rId7" Type="http://schemas.openxmlformats.org/officeDocument/2006/relationships/image" Target="../media/image56.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hyperlink" Target="http://docs.opencv.org/modules/imgproc/doc/feature_detection.html#houghcircles"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59.jpg"/><Relationship Id="rId3" Type="http://schemas.openxmlformats.org/officeDocument/2006/relationships/hyperlink" Target="http://docs.opencv.org/modules/imgproc/doc/object_detection.html#matchtemplate" TargetMode="External"/><Relationship Id="rId7" Type="http://schemas.openxmlformats.org/officeDocument/2006/relationships/image" Target="../media/image58.jp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7.jpg"/><Relationship Id="rId4" Type="http://schemas.openxmlformats.org/officeDocument/2006/relationships/hyperlink" Target="http://docs.opencv.org/modules/core/doc/operations_on_arrays.html#minmaxloc"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docs.opencv.org/modules/highgui/doc/user_interface.html#namedwindow"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0.jpg"/><Relationship Id="rId4" Type="http://schemas.openxmlformats.org/officeDocument/2006/relationships/hyperlink" Target="http://docs.opencv.org/modules/highgui/doc/user_interface.html#imshow"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docs.opencv.org/modules/highgui/doc/user_interface.html#waitkey"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docs.opencv.org/modules/highgui/doc/user_interface.html#createtrackbar"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1.jpg"/><Relationship Id="rId4" Type="http://schemas.openxmlformats.org/officeDocument/2006/relationships/hyperlink" Target="http://docs.opencv.org/modules/highgui/doc/user_interface.html#gettrackbarpos"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docs.opencv.org/modules/highgui/doc/reading_and_writing_images_and_video.html#imread"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docs.opencv.org/modules/highgui/doc/reading_and_writing_images_and_video.html#imwrite"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docs.opencv.org/modules/core/doc/core.html" TargetMode="External"/><Relationship Id="rId7" Type="http://schemas.openxmlformats.org/officeDocument/2006/relationships/hyperlink" Target="http://docs.opencv.org/modules/ml/doc/ml.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docs.opencv.org/modules/objdetect/doc/objdetect.html" TargetMode="External"/><Relationship Id="rId5" Type="http://schemas.openxmlformats.org/officeDocument/2006/relationships/hyperlink" Target="http://docs.opencv.org/modules/highgui/doc/highgui.html" TargetMode="External"/><Relationship Id="rId4" Type="http://schemas.openxmlformats.org/officeDocument/2006/relationships/hyperlink" Target="http://docs.opencv.org/modules/imgproc/doc/imgproc.html"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docs.opencv.org/modules/highgui/doc/reading_and_writing_images_and_video.html#videocapture"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docs.opencv.org/modules/highgui/doc/reading_and_writing_images_and_video.html#videocapture"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docs.opencv.org/modules/highgui/doc/reading_and_writing_images_and_video.html#videowriter"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ja.wikipedia.org/wiki/%E3%82%B5%E3%83%9D%E3%83%BC%E3%83%88%E3%83%99%E3%82%AF%E3%82%BF%E3%83%BC%E3%83%9E%E3%82%B7%E3%83%B3"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docs.opencv.org/modules/objdetect/doc/cascade_classification.html#cascadeclassifier"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4.jpg"/><Relationship Id="rId4" Type="http://schemas.openxmlformats.org/officeDocument/2006/relationships/image" Target="../media/image62.jpg"/></Relationships>
</file>

<file path=ppt/slides/_rels/slide55.xml.rels><?xml version="1.0" encoding="UTF-8" standalone="yes"?>
<Relationships xmlns="http://schemas.openxmlformats.org/package/2006/relationships"><Relationship Id="rId3" Type="http://schemas.openxmlformats.org/officeDocument/2006/relationships/hyperlink" Target="http://docs.opencv.org/modules/objdetect/doc/latent_svm.html#latentsvmdetector"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64.jpg"/><Relationship Id="rId4" Type="http://schemas.openxmlformats.org/officeDocument/2006/relationships/image" Target="../media/image63.jpg"/></Relationships>
</file>

<file path=ppt/slides/_rels/slide56.xml.rels><?xml version="1.0" encoding="UTF-8" standalone="yes"?>
<Relationships xmlns="http://schemas.openxmlformats.org/package/2006/relationships"><Relationship Id="rId3" Type="http://schemas.openxmlformats.org/officeDocument/2006/relationships/hyperlink" Target="http://docs.opencv.org/doc/user_guide/ug_traincascade.html"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68.jpg"/><Relationship Id="rId3" Type="http://schemas.openxmlformats.org/officeDocument/2006/relationships/hyperlink" Target="http://www.vision.caltech.edu/Image_Datasets/Caltech101/Caltech101.html" TargetMode="External"/><Relationship Id="rId7" Type="http://schemas.openxmlformats.org/officeDocument/2006/relationships/image" Target="../media/image67.jpeg"/><Relationship Id="rId12"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66.jpeg"/><Relationship Id="rId11" Type="http://schemas.openxmlformats.org/officeDocument/2006/relationships/image" Target="../media/image71.jpg"/><Relationship Id="rId5" Type="http://schemas.openxmlformats.org/officeDocument/2006/relationships/image" Target="../media/image65.jpg"/><Relationship Id="rId10" Type="http://schemas.openxmlformats.org/officeDocument/2006/relationships/image" Target="../media/image70.jpg"/><Relationship Id="rId4" Type="http://schemas.openxmlformats.org/officeDocument/2006/relationships/hyperlink" Target="http://opencv.org/wp-content/themes/opencv/images/logo.png" TargetMode="External"/><Relationship Id="rId9" Type="http://schemas.openxmlformats.org/officeDocument/2006/relationships/image" Target="../media/image69.jpeg"/></Relationships>
</file>

<file path=ppt/slides/_rels/slide5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opencv.org/"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hyperlink" Target="http://opencv.jp/" TargetMode="External"/><Relationship Id="rId4" Type="http://schemas.openxmlformats.org/officeDocument/2006/relationships/hyperlink" Target="http://docs.opencv.or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docs.opencv.org/modules/video/doc/video.html" TargetMode="External"/><Relationship Id="rId7" Type="http://schemas.openxmlformats.org/officeDocument/2006/relationships/hyperlink" Target="http://docs.opencv.org/modules/gpu/doc/gpu.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docs.opencv.org/modules/calib3d/doc/calib3d.html" TargetMode="External"/><Relationship Id="rId5" Type="http://schemas.openxmlformats.org/officeDocument/2006/relationships/hyperlink" Target="http://docs.opencv.org/modules/features2d/doc/features2d.html" TargetMode="External"/><Relationship Id="rId4" Type="http://schemas.openxmlformats.org/officeDocument/2006/relationships/hyperlink" Target="http://docs.opencv.org/modules/flann/doc/flann.htm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docs.opencv.org/modules/core/doc/basic_structures.html#scalar" TargetMode="External"/><Relationship Id="rId3" Type="http://schemas.openxmlformats.org/officeDocument/2006/relationships/hyperlink" Target="http://docs.opencv.org/modules/core/doc/basic_structures.html#mat" TargetMode="External"/><Relationship Id="rId7" Type="http://schemas.openxmlformats.org/officeDocument/2006/relationships/hyperlink" Target="http://docs.opencv.org/modules/core/doc/basic_structures.html#vec"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docs.opencv.org/modules/core/doc/basic_structures.html#rect" TargetMode="External"/><Relationship Id="rId5" Type="http://schemas.openxmlformats.org/officeDocument/2006/relationships/hyperlink" Target="http://docs.opencv.org/modules/core/doc/basic_structures.html#size" TargetMode="External"/><Relationship Id="rId4" Type="http://schemas.openxmlformats.org/officeDocument/2006/relationships/hyperlink" Target="http://docs.opencv.org/modules/core/doc/basic_structures.html#poin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684213" y="5229225"/>
            <a:ext cx="6400800" cy="696913"/>
          </a:xfrm>
        </p:spPr>
        <p:txBody>
          <a:bodyPr rtlCol="0">
            <a:normAutofit fontScale="92500" lnSpcReduction="10000"/>
          </a:bodyPr>
          <a:lstStyle/>
          <a:p>
            <a:pPr algn="l" fontAlgn="auto">
              <a:spcAft>
                <a:spcPts val="0"/>
              </a:spcAft>
              <a:defRPr/>
            </a:pPr>
            <a:r>
              <a:rPr lang="ja-JP" altLang="en-US" sz="2000" dirty="0" smtClean="0">
                <a:solidFill>
                  <a:schemeClr val="tx1"/>
                </a:solidFill>
              </a:rPr>
              <a:t>名古屋大学</a:t>
            </a:r>
            <a:endParaRPr lang="en-US" altLang="ja-JP" sz="2000" dirty="0" smtClean="0">
              <a:solidFill>
                <a:schemeClr val="tx1"/>
              </a:solidFill>
            </a:endParaRPr>
          </a:p>
          <a:p>
            <a:pPr algn="l" fontAlgn="auto">
              <a:spcAft>
                <a:spcPts val="0"/>
              </a:spcAft>
              <a:defRPr/>
            </a:pPr>
            <a:r>
              <a:rPr lang="en-US" altLang="ja-JP" sz="2000" dirty="0" smtClean="0">
                <a:solidFill>
                  <a:schemeClr val="tx1"/>
                </a:solidFill>
              </a:rPr>
              <a:t>2014/FEB/28</a:t>
            </a:r>
            <a:endParaRPr lang="ja-JP" altLang="en-US" sz="2000" dirty="0" smtClean="0">
              <a:solidFill>
                <a:schemeClr val="tx1"/>
              </a:solidFill>
            </a:endParaRPr>
          </a:p>
        </p:txBody>
      </p:sp>
      <p:graphicFrame>
        <p:nvGraphicFramePr>
          <p:cNvPr id="4" name="表 3"/>
          <p:cNvGraphicFramePr>
            <a:graphicFrameLocks noGrp="1"/>
          </p:cNvGraphicFramePr>
          <p:nvPr>
            <p:extLst>
              <p:ext uri="{D42A27DB-BD31-4B8C-83A1-F6EECF244321}">
                <p14:modId xmlns:p14="http://schemas.microsoft.com/office/powerpoint/2010/main" val="588241431"/>
              </p:ext>
            </p:extLst>
          </p:nvPr>
        </p:nvGraphicFramePr>
        <p:xfrm>
          <a:off x="611188" y="1397000"/>
          <a:ext cx="7008812" cy="1816100"/>
        </p:xfrm>
        <a:graphic>
          <a:graphicData uri="http://schemas.openxmlformats.org/drawingml/2006/table">
            <a:tbl>
              <a:tblPr firstRow="1" bandRow="1">
                <a:tableStyleId>{2D5ABB26-0587-4C30-8999-92F81FD0307C}</a:tableStyleId>
              </a:tblPr>
              <a:tblGrid>
                <a:gridCol w="7008812"/>
              </a:tblGrid>
              <a:tr h="1816100">
                <a:tc>
                  <a:txBody>
                    <a:bodyPr/>
                    <a:lstStyle/>
                    <a:p>
                      <a:r>
                        <a:rPr lang="ja-JP" altLang="en-US" sz="2000" dirty="0" smtClean="0"/>
                        <a:t>博士課程教育リーディングプログラム</a:t>
                      </a:r>
                      <a:r>
                        <a:rPr lang="en-US" altLang="ja-JP" sz="2000" dirty="0" smtClean="0"/>
                        <a:t/>
                      </a:r>
                      <a:br>
                        <a:rPr lang="en-US" altLang="ja-JP" sz="2000" dirty="0" smtClean="0"/>
                      </a:br>
                      <a:r>
                        <a:rPr lang="ja-JP" altLang="en-US" sz="2000" dirty="0" smtClean="0"/>
                        <a:t>実世界データ循環学リーダー人材育成プログラム</a:t>
                      </a:r>
                      <a:r>
                        <a:rPr lang="en-US" altLang="ja-JP" sz="2000" dirty="0" smtClean="0"/>
                        <a:t/>
                      </a:r>
                      <a:br>
                        <a:rPr lang="en-US" altLang="ja-JP" sz="2000" dirty="0" smtClean="0"/>
                      </a:br>
                      <a:r>
                        <a:rPr lang="ja-JP" altLang="en-US" sz="3200" dirty="0" smtClean="0"/>
                        <a:t>データツールファースト</a:t>
                      </a:r>
                      <a:r>
                        <a:rPr lang="en-US" altLang="ja-JP" sz="1800" dirty="0" smtClean="0"/>
                        <a:t/>
                      </a:r>
                      <a:br>
                        <a:rPr lang="en-US" altLang="ja-JP" sz="1800" dirty="0" smtClean="0"/>
                      </a:br>
                      <a:r>
                        <a:rPr lang="en-US" altLang="ja-JP" sz="4000" dirty="0" err="1" smtClean="0"/>
                        <a:t>OpenCV</a:t>
                      </a:r>
                      <a:r>
                        <a:rPr lang="ja-JP" altLang="en-US" sz="4000" dirty="0" smtClean="0"/>
                        <a:t>入門</a:t>
                      </a:r>
                      <a:endParaRPr kumimoji="1" lang="ja-JP" altLang="en-US" sz="4000" dirty="0">
                        <a:solidFill>
                          <a:schemeClr val="tx1"/>
                        </a:solidFill>
                        <a:latin typeface="+mj-ea"/>
                        <a:ea typeface="+mj-ea"/>
                      </a:endParaRPr>
                    </a:p>
                  </a:txBody>
                  <a:tcPr marL="91445" marR="91445" marT="45723" marB="45723">
                    <a:lnL w="28575" cap="flat" cmpd="sng" algn="ctr">
                      <a:solidFill>
                        <a:schemeClr val="tx2">
                          <a:lumMod val="60000"/>
                          <a:lumOff val="40000"/>
                        </a:schemeClr>
                      </a:solidFill>
                      <a:prstDash val="solid"/>
                      <a:round/>
                      <a:headEnd type="none" w="med" len="med"/>
                      <a:tailEnd type="none" w="med" len="med"/>
                    </a:lnL>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基本構造体</a:t>
            </a:r>
          </a:p>
        </p:txBody>
      </p:sp>
      <p:sp>
        <p:nvSpPr>
          <p:cNvPr id="3074" name="タイトル 1"/>
          <p:cNvSpPr>
            <a:spLocks noGrp="1"/>
          </p:cNvSpPr>
          <p:nvPr>
            <p:ph type="title"/>
          </p:nvPr>
        </p:nvSpPr>
        <p:spPr>
          <a:xfrm>
            <a:off x="457200" y="274638"/>
            <a:ext cx="8229600" cy="850900"/>
          </a:xfrm>
        </p:spPr>
        <p:txBody>
          <a:bodyPr/>
          <a:lstStyle/>
          <a:p>
            <a:pPr algn="l"/>
            <a:r>
              <a:rPr lang="en-US" altLang="ja-JP" sz="4000" dirty="0" smtClean="0"/>
              <a:t>Mat</a:t>
            </a:r>
            <a:r>
              <a:rPr lang="ja-JP" altLang="en-US" sz="4000" dirty="0" smtClean="0"/>
              <a:t> </a:t>
            </a:r>
            <a:r>
              <a:rPr lang="en-US" altLang="ja-JP" sz="4000" dirty="0" smtClean="0"/>
              <a:t>(3/3</a:t>
            </a:r>
            <a:r>
              <a:rPr lang="en-US" altLang="ja-JP" sz="4000" dirty="0"/>
              <a:t>)</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2400" dirty="0" smtClean="0">
                <a:latin typeface="+mn-ea"/>
              </a:rPr>
              <a:t>画像</a:t>
            </a:r>
            <a:r>
              <a:rPr lang="ja-JP" altLang="en-US" sz="2400" dirty="0">
                <a:latin typeface="+mn-ea"/>
              </a:rPr>
              <a:t>データの</a:t>
            </a:r>
            <a:r>
              <a:rPr lang="ja-JP" altLang="en-US" sz="2400" dirty="0" smtClean="0">
                <a:latin typeface="+mn-ea"/>
              </a:rPr>
              <a:t>コンストラクト</a:t>
            </a:r>
            <a:endParaRPr lang="en-US" altLang="ja-JP" sz="2400" dirty="0" smtClean="0">
              <a:latin typeface="+mn-ea"/>
            </a:endParaRPr>
          </a:p>
          <a:p>
            <a:pPr marL="400050" lvl="1" indent="0">
              <a:buNone/>
            </a:pPr>
            <a:r>
              <a:rPr lang="en-US" altLang="ja-JP" sz="2000" dirty="0" smtClean="0">
                <a:latin typeface="ＭＳ ゴシック" panose="020B0609070205080204" pitchFamily="49" charset="-128"/>
                <a:ea typeface="ＭＳ ゴシック" panose="020B0609070205080204" pitchFamily="49" charset="-128"/>
                <a:hlinkClick r:id="rId3"/>
              </a:rPr>
              <a:t>Mat</a:t>
            </a:r>
            <a:r>
              <a:rPr lang="en-US" altLang="ja-JP" sz="2000" dirty="0" smtClean="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gray_img</a:t>
            </a:r>
            <a:r>
              <a:rPr lang="en-US" altLang="ja-JP" sz="2000" dirty="0">
                <a:latin typeface="ＭＳ ゴシック" panose="020B0609070205080204" pitchFamily="49" charset="-128"/>
                <a:ea typeface="ＭＳ ゴシック" panose="020B0609070205080204" pitchFamily="49" charset="-128"/>
              </a:rPr>
              <a:t>(Size(320,240), CV_32FC1);</a:t>
            </a:r>
          </a:p>
          <a:p>
            <a:pPr marL="400050" lvl="1" indent="0">
              <a:buNone/>
            </a:pPr>
            <a:r>
              <a:rPr lang="en-US" altLang="ja-JP" sz="2000" dirty="0" smtClean="0">
                <a:latin typeface="ＭＳ ゴシック" panose="020B0609070205080204" pitchFamily="49" charset="-128"/>
                <a:ea typeface="ＭＳ ゴシック" panose="020B0609070205080204" pitchFamily="49" charset="-128"/>
                <a:hlinkClick r:id="rId3"/>
              </a:rPr>
              <a:t>Mat</a:t>
            </a:r>
            <a:r>
              <a:rPr lang="en-US" altLang="ja-JP" sz="2000" dirty="0" smtClean="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color_img</a:t>
            </a:r>
            <a:r>
              <a:rPr lang="en-US" altLang="ja-JP" sz="2000" dirty="0">
                <a:latin typeface="ＭＳ ゴシック" panose="020B0609070205080204" pitchFamily="49" charset="-128"/>
                <a:ea typeface="ＭＳ ゴシック" panose="020B0609070205080204" pitchFamily="49" charset="-128"/>
              </a:rPr>
              <a:t>(Size(640,480), CV_8UC3</a:t>
            </a:r>
            <a:r>
              <a:rPr lang="en-US" altLang="ja-JP" sz="2000" dirty="0" smtClean="0">
                <a:latin typeface="ＭＳ ゴシック" panose="020B0609070205080204" pitchFamily="49" charset="-128"/>
                <a:ea typeface="ＭＳ ゴシック" panose="020B0609070205080204" pitchFamily="49" charset="-128"/>
              </a:rPr>
              <a:t>);</a:t>
            </a:r>
            <a:endParaRPr lang="en-US" altLang="ja-JP" sz="2000" dirty="0"/>
          </a:p>
          <a:p>
            <a:r>
              <a:rPr lang="ja-JP" altLang="en-US" sz="2400" dirty="0" smtClean="0"/>
              <a:t>コピー</a:t>
            </a:r>
            <a:endParaRPr lang="en-US" altLang="ja-JP" sz="2400" dirty="0"/>
          </a:p>
          <a:p>
            <a:pPr marL="400050" lvl="1" indent="0">
              <a:buNone/>
            </a:pPr>
            <a:r>
              <a:rPr lang="en-US" altLang="ja-JP" sz="2000" dirty="0" smtClean="0">
                <a:latin typeface="ＭＳ ゴシック" panose="020B0609070205080204" pitchFamily="49" charset="-128"/>
                <a:ea typeface="ＭＳ ゴシック" panose="020B0609070205080204" pitchFamily="49" charset="-128"/>
                <a:hlinkClick r:id="rId3"/>
              </a:rPr>
              <a:t>Mat</a:t>
            </a:r>
            <a:r>
              <a:rPr lang="en-US" altLang="ja-JP" sz="2000" dirty="0" smtClean="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dst_img</a:t>
            </a:r>
            <a:r>
              <a:rPr lang="en-US" altLang="ja-JP" sz="2000" dirty="0">
                <a:latin typeface="ＭＳ ゴシック" panose="020B0609070205080204" pitchFamily="49" charset="-128"/>
                <a:ea typeface="ＭＳ ゴシック" panose="020B0609070205080204" pitchFamily="49" charset="-128"/>
              </a:rPr>
              <a:t> </a:t>
            </a:r>
            <a:r>
              <a:rPr lang="en-US" altLang="ja-JP" sz="2000" dirty="0" smtClean="0">
                <a:latin typeface="ＭＳ ゴシック" panose="020B0609070205080204" pitchFamily="49" charset="-128"/>
                <a:ea typeface="ＭＳ ゴシック" panose="020B0609070205080204" pitchFamily="49" charset="-128"/>
              </a:rPr>
              <a:t>= </a:t>
            </a:r>
            <a:r>
              <a:rPr lang="en-US" altLang="ja-JP" sz="2000" dirty="0" err="1" smtClean="0">
                <a:latin typeface="ＭＳ ゴシック" panose="020B0609070205080204" pitchFamily="49" charset="-128"/>
                <a:ea typeface="ＭＳ ゴシック" panose="020B0609070205080204" pitchFamily="49" charset="-128"/>
              </a:rPr>
              <a:t>color_img.clone</a:t>
            </a:r>
            <a:r>
              <a:rPr lang="en-US" altLang="ja-JP" sz="2000" dirty="0" smtClean="0">
                <a:latin typeface="ＭＳ ゴシック" panose="020B0609070205080204" pitchFamily="49" charset="-128"/>
                <a:ea typeface="ＭＳ ゴシック" panose="020B0609070205080204" pitchFamily="49" charset="-128"/>
              </a:rPr>
              <a:t>();</a:t>
            </a:r>
            <a:endParaRPr lang="en-US" altLang="ja-JP" sz="2000" dirty="0" smtClean="0"/>
          </a:p>
          <a:p>
            <a:r>
              <a:rPr lang="ja-JP" altLang="en-US" sz="2400" dirty="0" smtClean="0"/>
              <a:t>空かどうか</a:t>
            </a:r>
            <a:endParaRPr lang="en-US" altLang="ja-JP" sz="2400" dirty="0" smtClean="0"/>
          </a:p>
          <a:p>
            <a:pPr marL="400050" lvl="1" indent="0">
              <a:buNone/>
            </a:pPr>
            <a:r>
              <a:rPr lang="en-US" altLang="ja-JP" sz="2000" dirty="0" smtClean="0">
                <a:solidFill>
                  <a:schemeClr val="tx1">
                    <a:lumMod val="50000"/>
                    <a:lumOff val="50000"/>
                  </a:schemeClr>
                </a:solidFill>
                <a:latin typeface="ＭＳ ゴシック" panose="020B0609070205080204" pitchFamily="49" charset="-128"/>
                <a:ea typeface="ＭＳ ゴシック" panose="020B0609070205080204" pitchFamily="49" charset="-128"/>
              </a:rPr>
              <a:t>if (</a:t>
            </a:r>
            <a:r>
              <a:rPr lang="en-US" altLang="ja-JP" sz="2000" dirty="0" err="1" smtClean="0">
                <a:latin typeface="ＭＳ ゴシック" panose="020B0609070205080204" pitchFamily="49" charset="-128"/>
                <a:ea typeface="ＭＳ ゴシック" panose="020B0609070205080204" pitchFamily="49" charset="-128"/>
              </a:rPr>
              <a:t>dst_img.empty</a:t>
            </a:r>
            <a:r>
              <a:rPr lang="en-US" altLang="ja-JP" sz="2000" dirty="0" smtClean="0">
                <a:latin typeface="ＭＳ ゴシック" panose="020B0609070205080204" pitchFamily="49" charset="-128"/>
                <a:ea typeface="ＭＳ ゴシック" panose="020B0609070205080204" pitchFamily="49" charset="-128"/>
              </a:rPr>
              <a:t>()</a:t>
            </a:r>
            <a:r>
              <a:rPr lang="en-US" altLang="ja-JP" sz="2000" dirty="0" smtClean="0">
                <a:solidFill>
                  <a:schemeClr val="tx1">
                    <a:lumMod val="50000"/>
                    <a:lumOff val="50000"/>
                  </a:schemeClr>
                </a:solidFill>
                <a:latin typeface="ＭＳ ゴシック" panose="020B0609070205080204" pitchFamily="49" charset="-128"/>
                <a:ea typeface="ＭＳ ゴシック" panose="020B0609070205080204" pitchFamily="49" charset="-128"/>
              </a:rPr>
              <a:t>) {</a:t>
            </a:r>
          </a:p>
          <a:p>
            <a:pPr marL="400050" lvl="1" indent="0">
              <a:buNone/>
            </a:pPr>
            <a:r>
              <a:rPr lang="en-US" altLang="ja-JP" sz="2000" dirty="0" smtClean="0">
                <a:solidFill>
                  <a:schemeClr val="tx1">
                    <a:lumMod val="50000"/>
                    <a:lumOff val="50000"/>
                  </a:schemeClr>
                </a:solidFill>
                <a:latin typeface="ＭＳ ゴシック" panose="020B0609070205080204" pitchFamily="49" charset="-128"/>
                <a:ea typeface="ＭＳ ゴシック" panose="020B0609070205080204" pitchFamily="49" charset="-128"/>
              </a:rPr>
              <a:t>	/* </a:t>
            </a:r>
            <a:r>
              <a:rPr lang="ja-JP" altLang="en-US" sz="2000" dirty="0" smtClean="0">
                <a:solidFill>
                  <a:schemeClr val="tx1">
                    <a:lumMod val="50000"/>
                    <a:lumOff val="50000"/>
                  </a:schemeClr>
                </a:solidFill>
                <a:latin typeface="ＭＳ ゴシック" panose="020B0609070205080204" pitchFamily="49" charset="-128"/>
                <a:ea typeface="ＭＳ ゴシック" panose="020B0609070205080204" pitchFamily="49" charset="-128"/>
              </a:rPr>
              <a:t>画像データが空の場合の処理 </a:t>
            </a:r>
            <a:r>
              <a:rPr lang="en-US" altLang="ja-JP" sz="2000" dirty="0" smtClean="0">
                <a:solidFill>
                  <a:schemeClr val="tx1">
                    <a:lumMod val="50000"/>
                    <a:lumOff val="50000"/>
                  </a:schemeClr>
                </a:solidFill>
                <a:latin typeface="ＭＳ ゴシック" panose="020B0609070205080204" pitchFamily="49" charset="-128"/>
                <a:ea typeface="ＭＳ ゴシック" panose="020B0609070205080204" pitchFamily="49" charset="-128"/>
              </a:rPr>
              <a:t>*/</a:t>
            </a:r>
          </a:p>
          <a:p>
            <a:pPr marL="400050" lvl="1" indent="0">
              <a:buNone/>
            </a:pPr>
            <a:r>
              <a:rPr lang="en-US" altLang="ja-JP" sz="2000" dirty="0" smtClean="0">
                <a:solidFill>
                  <a:schemeClr val="tx1">
                    <a:lumMod val="50000"/>
                    <a:lumOff val="50000"/>
                  </a:schemeClr>
                </a:solidFill>
                <a:latin typeface="ＭＳ ゴシック" panose="020B0609070205080204" pitchFamily="49" charset="-128"/>
                <a:ea typeface="ＭＳ ゴシック" panose="020B0609070205080204" pitchFamily="49" charset="-128"/>
              </a:rPr>
              <a:t>}</a:t>
            </a:r>
            <a:endParaRPr lang="en-US" altLang="ja-JP" sz="2000" dirty="0">
              <a:solidFill>
                <a:schemeClr val="tx1">
                  <a:lumMod val="50000"/>
                  <a:lumOff val="50000"/>
                </a:schemeClr>
              </a:solidFill>
              <a:latin typeface="ＭＳ ゴシック" panose="020B0609070205080204" pitchFamily="49" charset="-128"/>
              <a:ea typeface="ＭＳ ゴシック" panose="020B0609070205080204" pitchFamily="49" charset="-128"/>
            </a:endParaRPr>
          </a:p>
          <a:p>
            <a:r>
              <a:rPr lang="ja-JP" altLang="en-US" sz="2400" dirty="0" smtClean="0"/>
              <a:t>大きさ取得</a:t>
            </a:r>
            <a:endParaRPr lang="en-US" altLang="ja-JP" sz="2400" dirty="0" smtClean="0"/>
          </a:p>
          <a:p>
            <a:pPr marL="400050" lvl="1" indent="0">
              <a:buNone/>
            </a:pPr>
            <a:r>
              <a:rPr lang="en-US" altLang="ja-JP" sz="2000" dirty="0" smtClean="0">
                <a:latin typeface="ＭＳ ゴシック" panose="020B0609070205080204" pitchFamily="49" charset="-128"/>
                <a:ea typeface="ＭＳ ゴシック" panose="020B0609070205080204" pitchFamily="49" charset="-128"/>
              </a:rPr>
              <a:t>Size </a:t>
            </a:r>
            <a:r>
              <a:rPr lang="en-US" altLang="ja-JP" sz="2000" dirty="0" err="1">
                <a:latin typeface="ＭＳ ゴシック" panose="020B0609070205080204" pitchFamily="49" charset="-128"/>
                <a:ea typeface="ＭＳ ゴシック" panose="020B0609070205080204" pitchFamily="49" charset="-128"/>
              </a:rPr>
              <a:t>sz</a:t>
            </a:r>
            <a:r>
              <a:rPr lang="en-US" altLang="ja-JP" sz="2000" dirty="0">
                <a:latin typeface="ＭＳ ゴシック" panose="020B0609070205080204" pitchFamily="49" charset="-128"/>
                <a:ea typeface="ＭＳ ゴシック" panose="020B0609070205080204" pitchFamily="49" charset="-128"/>
              </a:rPr>
              <a:t> = </a:t>
            </a:r>
            <a:r>
              <a:rPr lang="en-US" altLang="ja-JP" sz="2000" dirty="0" err="1" smtClean="0">
                <a:latin typeface="ＭＳ ゴシック" panose="020B0609070205080204" pitchFamily="49" charset="-128"/>
                <a:ea typeface="ＭＳ ゴシック" panose="020B0609070205080204" pitchFamily="49" charset="-128"/>
              </a:rPr>
              <a:t>dst_img.size</a:t>
            </a:r>
            <a:r>
              <a:rPr lang="en-US" altLang="ja-JP" sz="2000" dirty="0" smtClean="0">
                <a:latin typeface="ＭＳ ゴシック" panose="020B0609070205080204" pitchFamily="49" charset="-128"/>
                <a:ea typeface="ＭＳ ゴシック" panose="020B0609070205080204" pitchFamily="49" charset="-128"/>
              </a:rPr>
              <a:t>();     /* </a:t>
            </a:r>
            <a:r>
              <a:rPr lang="ja-JP" altLang="en-US" sz="2000" dirty="0" smtClean="0">
                <a:latin typeface="ＭＳ ゴシック" panose="020B0609070205080204" pitchFamily="49" charset="-128"/>
                <a:ea typeface="ＭＳ ゴシック" panose="020B0609070205080204" pitchFamily="49" charset="-128"/>
              </a:rPr>
              <a:t>サイズ *</a:t>
            </a:r>
            <a:r>
              <a:rPr lang="en-US" altLang="ja-JP" sz="2000" dirty="0">
                <a:latin typeface="ＭＳ ゴシック" panose="020B0609070205080204" pitchFamily="49" charset="-128"/>
                <a:ea typeface="ＭＳ ゴシック" panose="020B0609070205080204" pitchFamily="49" charset="-128"/>
              </a:rPr>
              <a:t>/</a:t>
            </a:r>
          </a:p>
          <a:p>
            <a:pPr marL="400050" lvl="1" indent="0">
              <a:buNone/>
            </a:pPr>
            <a:r>
              <a:rPr lang="en-US" altLang="ja-JP" sz="2000" dirty="0" err="1" smtClean="0">
                <a:latin typeface="ＭＳ ゴシック" panose="020B0609070205080204" pitchFamily="49" charset="-128"/>
                <a:ea typeface="ＭＳ ゴシック" panose="020B0609070205080204" pitchFamily="49" charset="-128"/>
              </a:rPr>
              <a:t>int</a:t>
            </a:r>
            <a:r>
              <a:rPr lang="en-US" altLang="ja-JP" sz="2000" dirty="0" smtClean="0">
                <a:latin typeface="ＭＳ ゴシック" panose="020B0609070205080204" pitchFamily="49" charset="-128"/>
                <a:ea typeface="ＭＳ ゴシック" panose="020B0609070205080204" pitchFamily="49" charset="-128"/>
              </a:rPr>
              <a:t> </a:t>
            </a:r>
            <a:r>
              <a:rPr lang="en-US" altLang="ja-JP" sz="2000" dirty="0">
                <a:latin typeface="ＭＳ ゴシック" panose="020B0609070205080204" pitchFamily="49" charset="-128"/>
                <a:ea typeface="ＭＳ ゴシック" panose="020B0609070205080204" pitchFamily="49" charset="-128"/>
              </a:rPr>
              <a:t>width = </a:t>
            </a:r>
            <a:r>
              <a:rPr lang="en-US" altLang="ja-JP" sz="2000" dirty="0" err="1">
                <a:latin typeface="ＭＳ ゴシック" panose="020B0609070205080204" pitchFamily="49" charset="-128"/>
                <a:ea typeface="ＭＳ ゴシック" panose="020B0609070205080204" pitchFamily="49" charset="-128"/>
              </a:rPr>
              <a:t>dst_img.cols</a:t>
            </a:r>
            <a:r>
              <a:rPr lang="en-US" altLang="ja-JP" sz="2000" dirty="0" smtClean="0">
                <a:latin typeface="ＭＳ ゴシック" panose="020B0609070205080204" pitchFamily="49" charset="-128"/>
                <a:ea typeface="ＭＳ ゴシック" panose="020B0609070205080204" pitchFamily="49" charset="-128"/>
              </a:rPr>
              <a:t>;     /* </a:t>
            </a:r>
            <a:r>
              <a:rPr lang="ja-JP" altLang="en-US" sz="2000" dirty="0" smtClean="0">
                <a:latin typeface="ＭＳ ゴシック" panose="020B0609070205080204" pitchFamily="49" charset="-128"/>
                <a:ea typeface="ＭＳ ゴシック" panose="020B0609070205080204" pitchFamily="49" charset="-128"/>
              </a:rPr>
              <a:t>幅 *</a:t>
            </a:r>
            <a:r>
              <a:rPr lang="en-US" altLang="ja-JP" sz="2000" dirty="0">
                <a:latin typeface="ＭＳ ゴシック" panose="020B0609070205080204" pitchFamily="49" charset="-128"/>
                <a:ea typeface="ＭＳ ゴシック" panose="020B0609070205080204" pitchFamily="49" charset="-128"/>
              </a:rPr>
              <a:t>/</a:t>
            </a:r>
          </a:p>
          <a:p>
            <a:pPr marL="400050" lvl="1" indent="0">
              <a:buNone/>
            </a:pPr>
            <a:r>
              <a:rPr lang="en-US" altLang="ja-JP" sz="2000" dirty="0" err="1" smtClean="0">
                <a:latin typeface="ＭＳ ゴシック" panose="020B0609070205080204" pitchFamily="49" charset="-128"/>
                <a:ea typeface="ＭＳ ゴシック" panose="020B0609070205080204" pitchFamily="49" charset="-128"/>
              </a:rPr>
              <a:t>int</a:t>
            </a:r>
            <a:r>
              <a:rPr lang="en-US" altLang="ja-JP" sz="2000" dirty="0" smtClean="0">
                <a:latin typeface="ＭＳ ゴシック" panose="020B0609070205080204" pitchFamily="49" charset="-128"/>
                <a:ea typeface="ＭＳ ゴシック" panose="020B0609070205080204" pitchFamily="49" charset="-128"/>
              </a:rPr>
              <a:t> </a:t>
            </a:r>
            <a:r>
              <a:rPr lang="en-US" altLang="ja-JP" sz="2000" dirty="0">
                <a:latin typeface="ＭＳ ゴシック" panose="020B0609070205080204" pitchFamily="49" charset="-128"/>
                <a:ea typeface="ＭＳ ゴシック" panose="020B0609070205080204" pitchFamily="49" charset="-128"/>
              </a:rPr>
              <a:t>height = </a:t>
            </a:r>
            <a:r>
              <a:rPr lang="en-US" altLang="ja-JP" sz="2000" dirty="0" err="1">
                <a:latin typeface="ＭＳ ゴシック" panose="020B0609070205080204" pitchFamily="49" charset="-128"/>
                <a:ea typeface="ＭＳ ゴシック" panose="020B0609070205080204" pitchFamily="49" charset="-128"/>
              </a:rPr>
              <a:t>dst_img.rows</a:t>
            </a:r>
            <a:r>
              <a:rPr lang="en-US" altLang="ja-JP" sz="2000" dirty="0" smtClean="0">
                <a:latin typeface="ＭＳ ゴシック" panose="020B0609070205080204" pitchFamily="49" charset="-128"/>
                <a:ea typeface="ＭＳ ゴシック" panose="020B0609070205080204" pitchFamily="49" charset="-128"/>
              </a:rPr>
              <a:t>;    /* </a:t>
            </a:r>
            <a:r>
              <a:rPr lang="ja-JP" altLang="en-US" sz="2000" dirty="0" smtClean="0">
                <a:latin typeface="ＭＳ ゴシック" panose="020B0609070205080204" pitchFamily="49" charset="-128"/>
                <a:ea typeface="ＭＳ ゴシック" panose="020B0609070205080204" pitchFamily="49" charset="-128"/>
              </a:rPr>
              <a:t>高さ *</a:t>
            </a:r>
            <a:r>
              <a:rPr lang="en-US" altLang="ja-JP" sz="2000" dirty="0">
                <a:latin typeface="ＭＳ ゴシック" panose="020B0609070205080204" pitchFamily="49" charset="-128"/>
                <a:ea typeface="ＭＳ ゴシック" panose="020B0609070205080204" pitchFamily="49" charset="-128"/>
              </a:rPr>
              <a:t>/</a:t>
            </a:r>
            <a:r>
              <a:rPr lang="en-US" altLang="ja-JP" sz="1600" dirty="0"/>
              <a:t>	</a:t>
            </a:r>
          </a:p>
          <a:p>
            <a:pPr marL="0" indent="0">
              <a:buNone/>
            </a:pPr>
            <a:endParaRPr lang="en-US" altLang="ja-JP" sz="2000" dirty="0" smtClean="0"/>
          </a:p>
          <a:p>
            <a:pPr marL="0" indent="0">
              <a:buNone/>
            </a:pPr>
            <a:endParaRPr lang="ja-JP" altLang="en-US" sz="2000" dirty="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9</a:t>
            </a:fld>
            <a:endParaRPr lang="ja-JP" altLang="en-US">
              <a:solidFill>
                <a:srgbClr val="898989"/>
              </a:solidFill>
            </a:endParaRPr>
          </a:p>
        </p:txBody>
      </p:sp>
    </p:spTree>
    <p:extLst>
      <p:ext uri="{BB962C8B-B14F-4D97-AF65-F5344CB8AC3E}">
        <p14:creationId xmlns:p14="http://schemas.microsoft.com/office/powerpoint/2010/main" val="3260127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基本構造体</a:t>
            </a:r>
          </a:p>
        </p:txBody>
      </p:sp>
      <p:sp>
        <p:nvSpPr>
          <p:cNvPr id="3074" name="タイトル 1"/>
          <p:cNvSpPr>
            <a:spLocks noGrp="1"/>
          </p:cNvSpPr>
          <p:nvPr>
            <p:ph type="title"/>
          </p:nvPr>
        </p:nvSpPr>
        <p:spPr>
          <a:xfrm>
            <a:off x="457200" y="274638"/>
            <a:ext cx="8229600" cy="850900"/>
          </a:xfrm>
        </p:spPr>
        <p:txBody>
          <a:bodyPr/>
          <a:lstStyle/>
          <a:p>
            <a:pPr algn="l"/>
            <a:r>
              <a:rPr lang="en-US" altLang="ja-JP" sz="4000" dirty="0"/>
              <a:t>Size</a:t>
            </a:r>
            <a:r>
              <a:rPr lang="en-US" altLang="ja-JP" sz="4000" dirty="0" smtClean="0"/>
              <a:t>_</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2400" dirty="0"/>
              <a:t>画像や矩形の</a:t>
            </a:r>
            <a:r>
              <a:rPr lang="ja-JP" altLang="en-US" sz="2400" dirty="0" smtClean="0"/>
              <a:t>幅と高さを</a:t>
            </a:r>
            <a:r>
              <a:rPr lang="ja-JP" altLang="en-US" sz="2400" dirty="0"/>
              <a:t>表現するための</a:t>
            </a:r>
            <a:r>
              <a:rPr lang="ja-JP" altLang="en-US" sz="2400" dirty="0" smtClean="0"/>
              <a:t>クラステンプレート</a:t>
            </a:r>
            <a:endParaRPr lang="ja-JP" altLang="en-US" sz="2400" dirty="0"/>
          </a:p>
          <a:p>
            <a:r>
              <a:rPr lang="ja-JP" altLang="en-US" sz="2400" dirty="0" smtClean="0"/>
              <a:t>型</a:t>
            </a:r>
            <a:r>
              <a:rPr lang="ja-JP" altLang="en-US" sz="2400" dirty="0"/>
              <a:t>の</a:t>
            </a:r>
            <a:r>
              <a:rPr lang="ja-JP" altLang="en-US" sz="2400" dirty="0" smtClean="0"/>
              <a:t>別名</a:t>
            </a:r>
            <a:endParaRPr lang="en-US" altLang="ja-JP" sz="2400" dirty="0" smtClean="0"/>
          </a:p>
          <a:p>
            <a:pPr marL="400050" lvl="1" indent="0">
              <a:buNone/>
            </a:pPr>
            <a:r>
              <a:rPr lang="en-US" altLang="ja-JP" sz="1800" dirty="0" err="1" smtClean="0">
                <a:latin typeface="ＭＳ ゴシック" panose="020B0609070205080204" pitchFamily="49" charset="-128"/>
                <a:ea typeface="ＭＳ ゴシック" panose="020B0609070205080204" pitchFamily="49" charset="-128"/>
              </a:rPr>
              <a:t>typedef</a:t>
            </a:r>
            <a:r>
              <a:rPr lang="en-US" altLang="ja-JP" sz="1800" dirty="0" smtClean="0">
                <a:latin typeface="ＭＳ ゴシック" panose="020B0609070205080204" pitchFamily="49" charset="-128"/>
                <a:ea typeface="ＭＳ ゴシック" panose="020B0609070205080204" pitchFamily="49" charset="-128"/>
              </a:rPr>
              <a:t> </a:t>
            </a:r>
            <a:r>
              <a:rPr lang="en-US" altLang="ja-JP" sz="1800" dirty="0">
                <a:latin typeface="ＭＳ ゴシック" panose="020B0609070205080204" pitchFamily="49" charset="-128"/>
                <a:ea typeface="ＭＳ ゴシック" panose="020B0609070205080204" pitchFamily="49" charset="-128"/>
                <a:hlinkClick r:id="rId3"/>
              </a:rPr>
              <a:t>Size_</a:t>
            </a:r>
            <a:r>
              <a:rPr lang="en-US" altLang="ja-JP" sz="1800" dirty="0">
                <a:latin typeface="ＭＳ ゴシック" panose="020B0609070205080204" pitchFamily="49" charset="-128"/>
                <a:ea typeface="ＭＳ ゴシック" panose="020B0609070205080204" pitchFamily="49" charset="-128"/>
              </a:rPr>
              <a:t>&lt;</a:t>
            </a:r>
            <a:r>
              <a:rPr lang="en-US" altLang="ja-JP" sz="1800" dirty="0" err="1">
                <a:latin typeface="ＭＳ ゴシック" panose="020B0609070205080204" pitchFamily="49" charset="-128"/>
                <a:ea typeface="ＭＳ ゴシック" panose="020B0609070205080204" pitchFamily="49" charset="-128"/>
              </a:rPr>
              <a:t>int</a:t>
            </a:r>
            <a:r>
              <a:rPr lang="en-US" altLang="ja-JP" sz="1800" dirty="0">
                <a:latin typeface="ＭＳ ゴシック" panose="020B0609070205080204" pitchFamily="49" charset="-128"/>
                <a:ea typeface="ＭＳ ゴシック" panose="020B0609070205080204" pitchFamily="49" charset="-128"/>
              </a:rPr>
              <a:t>&gt; Size2i;</a:t>
            </a:r>
          </a:p>
          <a:p>
            <a:pPr marL="400050" lvl="1" indent="0">
              <a:buNone/>
            </a:pPr>
            <a:r>
              <a:rPr lang="en-US" altLang="ja-JP" sz="1800" dirty="0" err="1" smtClean="0">
                <a:latin typeface="ＭＳ ゴシック" panose="020B0609070205080204" pitchFamily="49" charset="-128"/>
                <a:ea typeface="ＭＳ ゴシック" panose="020B0609070205080204" pitchFamily="49" charset="-128"/>
              </a:rPr>
              <a:t>typedef</a:t>
            </a:r>
            <a:r>
              <a:rPr lang="en-US" altLang="ja-JP" sz="1800" dirty="0" smtClean="0">
                <a:latin typeface="ＭＳ ゴシック" panose="020B0609070205080204" pitchFamily="49" charset="-128"/>
                <a:ea typeface="ＭＳ ゴシック" panose="020B0609070205080204" pitchFamily="49" charset="-128"/>
              </a:rPr>
              <a:t> </a:t>
            </a:r>
            <a:r>
              <a:rPr lang="en-US" altLang="ja-JP" sz="1800" dirty="0">
                <a:latin typeface="ＭＳ ゴシック" panose="020B0609070205080204" pitchFamily="49" charset="-128"/>
                <a:ea typeface="ＭＳ ゴシック" panose="020B0609070205080204" pitchFamily="49" charset="-128"/>
              </a:rPr>
              <a:t>Size2i Size;</a:t>
            </a:r>
          </a:p>
          <a:p>
            <a:pPr marL="400050" lvl="1" indent="0">
              <a:buNone/>
            </a:pPr>
            <a:r>
              <a:rPr lang="en-US" altLang="ja-JP" sz="1800" dirty="0" err="1" smtClean="0">
                <a:latin typeface="ＭＳ ゴシック" panose="020B0609070205080204" pitchFamily="49" charset="-128"/>
                <a:ea typeface="ＭＳ ゴシック" panose="020B0609070205080204" pitchFamily="49" charset="-128"/>
              </a:rPr>
              <a:t>typedef</a:t>
            </a:r>
            <a:r>
              <a:rPr lang="en-US" altLang="ja-JP" sz="1800" dirty="0" smtClean="0">
                <a:latin typeface="ＭＳ ゴシック" panose="020B0609070205080204" pitchFamily="49" charset="-128"/>
                <a:ea typeface="ＭＳ ゴシック" panose="020B0609070205080204" pitchFamily="49" charset="-128"/>
              </a:rPr>
              <a:t> </a:t>
            </a:r>
            <a:r>
              <a:rPr lang="en-US" altLang="ja-JP" sz="1800" dirty="0">
                <a:latin typeface="ＭＳ ゴシック" panose="020B0609070205080204" pitchFamily="49" charset="-128"/>
                <a:ea typeface="ＭＳ ゴシック" panose="020B0609070205080204" pitchFamily="49" charset="-128"/>
                <a:hlinkClick r:id="rId3"/>
              </a:rPr>
              <a:t>Size_</a:t>
            </a:r>
            <a:r>
              <a:rPr lang="en-US" altLang="ja-JP" sz="1800" dirty="0">
                <a:latin typeface="ＭＳ ゴシック" panose="020B0609070205080204" pitchFamily="49" charset="-128"/>
                <a:ea typeface="ＭＳ ゴシック" panose="020B0609070205080204" pitchFamily="49" charset="-128"/>
              </a:rPr>
              <a:t>&lt;float&gt; Size2f</a:t>
            </a:r>
            <a:r>
              <a:rPr lang="en-US" altLang="ja-JP" sz="1800" dirty="0" smtClean="0">
                <a:latin typeface="ＭＳ ゴシック" panose="020B0609070205080204" pitchFamily="49" charset="-128"/>
                <a:ea typeface="ＭＳ ゴシック" panose="020B0609070205080204" pitchFamily="49" charset="-128"/>
              </a:rPr>
              <a:t>;</a:t>
            </a:r>
            <a:endParaRPr lang="ja-JP" altLang="en-US" sz="1800" dirty="0">
              <a:latin typeface="ＭＳ ゴシック" panose="020B0609070205080204" pitchFamily="49" charset="-128"/>
              <a:ea typeface="ＭＳ ゴシック" panose="020B0609070205080204" pitchFamily="49" charset="-128"/>
            </a:endParaRPr>
          </a:p>
          <a:p>
            <a:r>
              <a:rPr lang="ja-JP" altLang="en-US" sz="2400" dirty="0" smtClean="0"/>
              <a:t>コンストラクト</a:t>
            </a:r>
            <a:endParaRPr lang="ja-JP" altLang="en-US" sz="2400" dirty="0"/>
          </a:p>
          <a:p>
            <a:pPr marL="400050" lvl="1" indent="0">
              <a:buNone/>
            </a:pPr>
            <a:r>
              <a:rPr lang="en-US" altLang="ja-JP" sz="1800" dirty="0" smtClean="0">
                <a:latin typeface="ＭＳ ゴシック" panose="020B0609070205080204" pitchFamily="49" charset="-128"/>
                <a:ea typeface="ＭＳ ゴシック" panose="020B0609070205080204" pitchFamily="49" charset="-128"/>
              </a:rPr>
              <a:t>Size </a:t>
            </a:r>
            <a:r>
              <a:rPr lang="en-US" altLang="ja-JP" sz="1800" dirty="0" err="1">
                <a:latin typeface="ＭＳ ゴシック" panose="020B0609070205080204" pitchFamily="49" charset="-128"/>
                <a:ea typeface="ＭＳ ゴシック" panose="020B0609070205080204" pitchFamily="49" charset="-128"/>
              </a:rPr>
              <a:t>sz</a:t>
            </a:r>
            <a:r>
              <a:rPr lang="en-US" altLang="ja-JP" sz="1800" dirty="0">
                <a:latin typeface="ＭＳ ゴシック" panose="020B0609070205080204" pitchFamily="49" charset="-128"/>
                <a:ea typeface="ＭＳ ゴシック" panose="020B0609070205080204" pitchFamily="49" charset="-128"/>
              </a:rPr>
              <a:t>(320,240);</a:t>
            </a:r>
          </a:p>
          <a:p>
            <a:pPr marL="400050" lvl="1" indent="0">
              <a:buNone/>
            </a:pPr>
            <a:r>
              <a:rPr lang="en-US" altLang="ja-JP" sz="1800" dirty="0" smtClean="0">
                <a:latin typeface="ＭＳ ゴシック" panose="020B0609070205080204" pitchFamily="49" charset="-128"/>
                <a:ea typeface="ＭＳ ゴシック" panose="020B0609070205080204" pitchFamily="49" charset="-128"/>
              </a:rPr>
              <a:t>Size2f </a:t>
            </a:r>
            <a:r>
              <a:rPr lang="en-US" altLang="ja-JP" sz="1800" dirty="0">
                <a:latin typeface="ＭＳ ゴシック" panose="020B0609070205080204" pitchFamily="49" charset="-128"/>
                <a:ea typeface="ＭＳ ゴシック" panose="020B0609070205080204" pitchFamily="49" charset="-128"/>
              </a:rPr>
              <a:t>sz2(320.0, 240.0</a:t>
            </a:r>
            <a:r>
              <a:rPr lang="en-US" altLang="ja-JP" sz="1800" dirty="0" smtClean="0">
                <a:latin typeface="ＭＳ ゴシック" panose="020B0609070205080204" pitchFamily="49" charset="-128"/>
                <a:ea typeface="ＭＳ ゴシック" panose="020B0609070205080204" pitchFamily="49" charset="-128"/>
              </a:rPr>
              <a:t>);</a:t>
            </a:r>
            <a:endParaRPr lang="ja-JP" altLang="en-US" sz="1800" dirty="0">
              <a:latin typeface="ＭＳ ゴシック" panose="020B0609070205080204" pitchFamily="49" charset="-128"/>
              <a:ea typeface="ＭＳ ゴシック" panose="020B0609070205080204" pitchFamily="49" charset="-128"/>
            </a:endParaRPr>
          </a:p>
          <a:p>
            <a:r>
              <a:rPr lang="ja-JP" altLang="en-US" sz="2400" dirty="0"/>
              <a:t>幅と高さの取得</a:t>
            </a:r>
          </a:p>
          <a:p>
            <a:pPr marL="400050" lvl="1" indent="0">
              <a:buNone/>
            </a:pPr>
            <a:r>
              <a:rPr lang="en-US" altLang="ja-JP" sz="1800" dirty="0" err="1" smtClean="0">
                <a:latin typeface="ＭＳ ゴシック" panose="020B0609070205080204" pitchFamily="49" charset="-128"/>
                <a:ea typeface="ＭＳ ゴシック" panose="020B0609070205080204" pitchFamily="49" charset="-128"/>
              </a:rPr>
              <a:t>int</a:t>
            </a:r>
            <a:r>
              <a:rPr lang="en-US" altLang="ja-JP" sz="1800" dirty="0" smtClean="0">
                <a:latin typeface="ＭＳ ゴシック" panose="020B0609070205080204" pitchFamily="49" charset="-128"/>
                <a:ea typeface="ＭＳ ゴシック" panose="020B0609070205080204" pitchFamily="49" charset="-128"/>
              </a:rPr>
              <a:t> w = </a:t>
            </a:r>
            <a:r>
              <a:rPr lang="en-US" altLang="ja-JP" sz="1800" dirty="0" err="1" smtClean="0">
                <a:latin typeface="ＭＳ ゴシック" panose="020B0609070205080204" pitchFamily="49" charset="-128"/>
                <a:ea typeface="ＭＳ ゴシック" panose="020B0609070205080204" pitchFamily="49" charset="-128"/>
              </a:rPr>
              <a:t>sz.width</a:t>
            </a:r>
            <a:r>
              <a:rPr lang="en-US" altLang="ja-JP" sz="1800" dirty="0" smtClean="0">
                <a:latin typeface="ＭＳ ゴシック" panose="020B0609070205080204" pitchFamily="49" charset="-128"/>
                <a:ea typeface="ＭＳ ゴシック" panose="020B0609070205080204" pitchFamily="49" charset="-128"/>
              </a:rPr>
              <a:t>;</a:t>
            </a:r>
          </a:p>
          <a:p>
            <a:pPr marL="400050" lvl="1" indent="0">
              <a:buNone/>
            </a:pPr>
            <a:r>
              <a:rPr lang="en-US" altLang="ja-JP" sz="1800" dirty="0" err="1" smtClean="0">
                <a:latin typeface="ＭＳ ゴシック" panose="020B0609070205080204" pitchFamily="49" charset="-128"/>
                <a:ea typeface="ＭＳ ゴシック" panose="020B0609070205080204" pitchFamily="49" charset="-128"/>
              </a:rPr>
              <a:t>int</a:t>
            </a:r>
            <a:r>
              <a:rPr lang="en-US" altLang="ja-JP" sz="1800" dirty="0" smtClean="0">
                <a:latin typeface="ＭＳ ゴシック" panose="020B0609070205080204" pitchFamily="49" charset="-128"/>
                <a:ea typeface="ＭＳ ゴシック" panose="020B0609070205080204" pitchFamily="49" charset="-128"/>
              </a:rPr>
              <a:t> h </a:t>
            </a:r>
            <a:r>
              <a:rPr lang="en-US" altLang="ja-JP" sz="1800" dirty="0">
                <a:latin typeface="ＭＳ ゴシック" panose="020B0609070205080204" pitchFamily="49" charset="-128"/>
                <a:ea typeface="ＭＳ ゴシック" panose="020B0609070205080204" pitchFamily="49" charset="-128"/>
              </a:rPr>
              <a:t>= </a:t>
            </a:r>
            <a:r>
              <a:rPr lang="en-US" altLang="ja-JP" sz="1800" dirty="0" err="1">
                <a:latin typeface="ＭＳ ゴシック" panose="020B0609070205080204" pitchFamily="49" charset="-128"/>
                <a:ea typeface="ＭＳ ゴシック" panose="020B0609070205080204" pitchFamily="49" charset="-128"/>
              </a:rPr>
              <a:t>sz.height</a:t>
            </a:r>
            <a:r>
              <a:rPr lang="en-US" altLang="ja-JP" sz="1800" dirty="0">
                <a:latin typeface="ＭＳ ゴシック" panose="020B0609070205080204" pitchFamily="49" charset="-128"/>
                <a:ea typeface="ＭＳ ゴシック" panose="020B0609070205080204" pitchFamily="49" charset="-128"/>
              </a:rPr>
              <a:t>;</a:t>
            </a:r>
          </a:p>
          <a:p>
            <a:pPr marL="400050" lvl="1" indent="0">
              <a:buNone/>
            </a:pPr>
            <a:r>
              <a:rPr lang="en-US" altLang="ja-JP" sz="1800" dirty="0" smtClean="0">
                <a:latin typeface="ＭＳ ゴシック" panose="020B0609070205080204" pitchFamily="49" charset="-128"/>
                <a:ea typeface="ＭＳ ゴシック" panose="020B0609070205080204" pitchFamily="49" charset="-128"/>
              </a:rPr>
              <a:t>float w2 = sz2.width;</a:t>
            </a:r>
          </a:p>
          <a:p>
            <a:pPr marL="400050" lvl="1" indent="0">
              <a:buNone/>
            </a:pPr>
            <a:r>
              <a:rPr lang="en-US" altLang="ja-JP" sz="1800" dirty="0" smtClean="0">
                <a:latin typeface="ＭＳ ゴシック" panose="020B0609070205080204" pitchFamily="49" charset="-128"/>
                <a:ea typeface="ＭＳ ゴシック" panose="020B0609070205080204" pitchFamily="49" charset="-128"/>
              </a:rPr>
              <a:t>float h2 </a:t>
            </a:r>
            <a:r>
              <a:rPr lang="en-US" altLang="ja-JP" sz="1800" dirty="0">
                <a:latin typeface="ＭＳ ゴシック" panose="020B0609070205080204" pitchFamily="49" charset="-128"/>
                <a:ea typeface="ＭＳ ゴシック" panose="020B0609070205080204" pitchFamily="49" charset="-128"/>
              </a:rPr>
              <a:t>= sz2.height</a:t>
            </a:r>
            <a:r>
              <a:rPr lang="en-US" altLang="ja-JP" sz="1800" dirty="0" smtClean="0">
                <a:latin typeface="ＭＳ ゴシック" panose="020B0609070205080204" pitchFamily="49" charset="-128"/>
                <a:ea typeface="ＭＳ ゴシック" panose="020B0609070205080204" pitchFamily="49" charset="-128"/>
              </a:rPr>
              <a:t>;</a:t>
            </a:r>
            <a:endParaRPr lang="en-US" altLang="ja-JP" sz="1800" dirty="0">
              <a:latin typeface="ＭＳ ゴシック" panose="020B0609070205080204" pitchFamily="49" charset="-128"/>
              <a:ea typeface="ＭＳ ゴシック" panose="020B0609070205080204" pitchFamily="49" charset="-128"/>
            </a:endParaRPr>
          </a:p>
          <a:p>
            <a:endParaRPr lang="en-US" altLang="ja-JP" sz="24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10</a:t>
            </a:fld>
            <a:endParaRPr lang="ja-JP" altLang="en-US">
              <a:solidFill>
                <a:srgbClr val="898989"/>
              </a:solidFill>
            </a:endParaRPr>
          </a:p>
        </p:txBody>
      </p:sp>
      <p:grpSp>
        <p:nvGrpSpPr>
          <p:cNvPr id="27" name="グループ化 26"/>
          <p:cNvGrpSpPr/>
          <p:nvPr/>
        </p:nvGrpSpPr>
        <p:grpSpPr>
          <a:xfrm>
            <a:off x="6559501" y="2771636"/>
            <a:ext cx="1905086" cy="1288103"/>
            <a:chOff x="6271469" y="2555612"/>
            <a:chExt cx="1905086" cy="1288103"/>
          </a:xfrm>
        </p:grpSpPr>
        <p:sp>
          <p:nvSpPr>
            <p:cNvPr id="30" name="右中かっこ 29"/>
            <p:cNvSpPr/>
            <p:nvPr/>
          </p:nvSpPr>
          <p:spPr>
            <a:xfrm>
              <a:off x="7524328" y="3046158"/>
              <a:ext cx="170993" cy="797557"/>
            </a:xfrm>
            <a:prstGeom prst="rightBrace">
              <a:avLst>
                <a:gd name="adj1" fmla="val 3284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右中かっこ 30"/>
            <p:cNvSpPr/>
            <p:nvPr/>
          </p:nvSpPr>
          <p:spPr>
            <a:xfrm rot="16200000">
              <a:off x="6796514" y="2327891"/>
              <a:ext cx="170993" cy="1221084"/>
            </a:xfrm>
            <a:prstGeom prst="rightBrace">
              <a:avLst>
                <a:gd name="adj1" fmla="val 3284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テキスト ボックス 31"/>
            <p:cNvSpPr txBox="1"/>
            <p:nvPr/>
          </p:nvSpPr>
          <p:spPr>
            <a:xfrm>
              <a:off x="6591901" y="2555612"/>
              <a:ext cx="580219" cy="369332"/>
            </a:xfrm>
            <a:prstGeom prst="rect">
              <a:avLst/>
            </a:prstGeom>
            <a:noFill/>
          </p:spPr>
          <p:txBody>
            <a:bodyPr wrap="square" rtlCol="0">
              <a:spAutoFit/>
            </a:bodyPr>
            <a:lstStyle/>
            <a:p>
              <a:r>
                <a:rPr lang="en-US" altLang="ja-JP" dirty="0"/>
                <a:t>3</a:t>
              </a:r>
              <a:r>
                <a:rPr lang="en-US" altLang="ja-JP" dirty="0" smtClean="0"/>
                <a:t>2</a:t>
              </a:r>
              <a:r>
                <a:rPr kumimoji="1" lang="en-US" altLang="ja-JP" dirty="0" smtClean="0"/>
                <a:t>0</a:t>
              </a:r>
              <a:endParaRPr kumimoji="1" lang="ja-JP" altLang="en-US" dirty="0"/>
            </a:p>
          </p:txBody>
        </p:sp>
        <p:sp>
          <p:nvSpPr>
            <p:cNvPr id="33" name="正方形/長方形 32"/>
            <p:cNvSpPr/>
            <p:nvPr/>
          </p:nvSpPr>
          <p:spPr>
            <a:xfrm>
              <a:off x="6272938" y="3048893"/>
              <a:ext cx="1224136" cy="79208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7596336" y="3248116"/>
              <a:ext cx="580219" cy="369332"/>
            </a:xfrm>
            <a:prstGeom prst="rect">
              <a:avLst/>
            </a:prstGeom>
            <a:noFill/>
          </p:spPr>
          <p:txBody>
            <a:bodyPr wrap="square" rtlCol="0">
              <a:spAutoFit/>
            </a:bodyPr>
            <a:lstStyle/>
            <a:p>
              <a:r>
                <a:rPr lang="en-US" altLang="ja-JP" dirty="0" smtClean="0"/>
                <a:t>24</a:t>
              </a:r>
              <a:r>
                <a:rPr kumimoji="1" lang="en-US" altLang="ja-JP" dirty="0" smtClean="0"/>
                <a:t>0</a:t>
              </a:r>
              <a:endParaRPr kumimoji="1" lang="ja-JP" altLang="en-US" dirty="0"/>
            </a:p>
          </p:txBody>
        </p:sp>
      </p:grpSp>
    </p:spTree>
    <p:extLst>
      <p:ext uri="{BB962C8B-B14F-4D97-AF65-F5344CB8AC3E}">
        <p14:creationId xmlns:p14="http://schemas.microsoft.com/office/powerpoint/2010/main" val="823136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基本構造体</a:t>
            </a:r>
          </a:p>
        </p:txBody>
      </p:sp>
      <p:sp>
        <p:nvSpPr>
          <p:cNvPr id="3074" name="タイトル 1"/>
          <p:cNvSpPr>
            <a:spLocks noGrp="1"/>
          </p:cNvSpPr>
          <p:nvPr>
            <p:ph type="title"/>
          </p:nvPr>
        </p:nvSpPr>
        <p:spPr>
          <a:xfrm>
            <a:off x="457200" y="274638"/>
            <a:ext cx="8229600" cy="850900"/>
          </a:xfrm>
        </p:spPr>
        <p:txBody>
          <a:bodyPr/>
          <a:lstStyle/>
          <a:p>
            <a:pPr algn="l"/>
            <a:r>
              <a:rPr lang="en-US" altLang="ja-JP" sz="4000" dirty="0"/>
              <a:t>Point</a:t>
            </a:r>
            <a:r>
              <a:rPr lang="en-US" altLang="ja-JP" sz="4000" dirty="0" smtClean="0"/>
              <a:t>_</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en-US" altLang="ja-JP" sz="2000" dirty="0" smtClean="0"/>
              <a:t>2</a:t>
            </a:r>
            <a:r>
              <a:rPr lang="ja-JP" altLang="en-US" sz="2000" dirty="0" smtClean="0"/>
              <a:t>次元座標上の点</a:t>
            </a:r>
            <a:r>
              <a:rPr lang="en-US" altLang="ja-JP" sz="2000" dirty="0" smtClean="0"/>
              <a:t>(</a:t>
            </a:r>
            <a:r>
              <a:rPr lang="en-US" altLang="ja-JP" sz="2000" dirty="0" err="1" smtClean="0"/>
              <a:t>x,y</a:t>
            </a:r>
            <a:r>
              <a:rPr lang="en-US" altLang="ja-JP" sz="2000" dirty="0" smtClean="0"/>
              <a:t>)</a:t>
            </a:r>
            <a:r>
              <a:rPr lang="ja-JP" altLang="en-US" sz="2000" dirty="0" smtClean="0"/>
              <a:t>のためのクラステンプレート</a:t>
            </a:r>
            <a:endParaRPr lang="en-US" altLang="ja-JP" sz="2000" dirty="0" smtClean="0"/>
          </a:p>
          <a:p>
            <a:pPr lvl="1"/>
            <a:r>
              <a:rPr lang="ja-JP" altLang="en-US" sz="1600" dirty="0"/>
              <a:t>画像の左上が</a:t>
            </a:r>
            <a:r>
              <a:rPr lang="ja-JP" altLang="en-US" sz="1600" dirty="0" smtClean="0"/>
              <a:t>原点</a:t>
            </a:r>
            <a:endParaRPr lang="en-US" altLang="ja-JP" sz="1600" dirty="0" smtClean="0"/>
          </a:p>
          <a:p>
            <a:r>
              <a:rPr lang="ja-JP" altLang="en-US" sz="2000" dirty="0" smtClean="0"/>
              <a:t>型の別名</a:t>
            </a:r>
            <a:endParaRPr lang="en-US" altLang="ja-JP" sz="2000" dirty="0" smtClean="0"/>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typedef</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hlinkClick r:id="rId3"/>
              </a:rPr>
              <a:t>Point_</a:t>
            </a:r>
            <a:r>
              <a:rPr lang="en-US" altLang="ja-JP" sz="1600" dirty="0" smtClean="0">
                <a:latin typeface="ＭＳ ゴシック" panose="020B0609070205080204" pitchFamily="49" charset="-128"/>
                <a:ea typeface="ＭＳ ゴシック" panose="020B0609070205080204" pitchFamily="49" charset="-128"/>
              </a:rPr>
              <a:t>&lt;</a:t>
            </a:r>
            <a:r>
              <a:rPr lang="en-US" altLang="ja-JP" sz="1600" dirty="0" err="1" smtClean="0">
                <a:latin typeface="ＭＳ ゴシック" panose="020B0609070205080204" pitchFamily="49" charset="-128"/>
                <a:ea typeface="ＭＳ ゴシック" panose="020B0609070205080204" pitchFamily="49" charset="-128"/>
              </a:rPr>
              <a:t>int</a:t>
            </a:r>
            <a:r>
              <a:rPr lang="en-US" altLang="ja-JP" sz="1600" dirty="0" smtClean="0">
                <a:latin typeface="ＭＳ ゴシック" panose="020B0609070205080204" pitchFamily="49" charset="-128"/>
                <a:ea typeface="ＭＳ ゴシック" panose="020B0609070205080204" pitchFamily="49" charset="-128"/>
              </a:rPr>
              <a:t>&gt; Point2i;</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typedef</a:t>
            </a:r>
            <a:r>
              <a:rPr lang="en-US" altLang="ja-JP" sz="1600" dirty="0" smtClean="0">
                <a:latin typeface="ＭＳ ゴシック" panose="020B0609070205080204" pitchFamily="49" charset="-128"/>
                <a:ea typeface="ＭＳ ゴシック" panose="020B0609070205080204" pitchFamily="49" charset="-128"/>
              </a:rPr>
              <a:t> Point2i Point;</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typedef</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hlinkClick r:id="rId3"/>
              </a:rPr>
              <a:t>Point_</a:t>
            </a:r>
            <a:r>
              <a:rPr lang="en-US" altLang="ja-JP" sz="1600" dirty="0" smtClean="0">
                <a:latin typeface="ＭＳ ゴシック" panose="020B0609070205080204" pitchFamily="49" charset="-128"/>
                <a:ea typeface="ＭＳ ゴシック" panose="020B0609070205080204" pitchFamily="49" charset="-128"/>
              </a:rPr>
              <a:t>&lt;float&gt; Point2f;</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typedef</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hlinkClick r:id="rId3"/>
              </a:rPr>
              <a:t>Point_</a:t>
            </a:r>
            <a:r>
              <a:rPr lang="en-US" altLang="ja-JP" sz="1600" dirty="0" smtClean="0">
                <a:latin typeface="ＭＳ ゴシック" panose="020B0609070205080204" pitchFamily="49" charset="-128"/>
                <a:ea typeface="ＭＳ ゴシック" panose="020B0609070205080204" pitchFamily="49" charset="-128"/>
              </a:rPr>
              <a:t>&lt;double&gt; Point2d;</a:t>
            </a:r>
            <a:endParaRPr lang="ja-JP" altLang="en-US" sz="1600" dirty="0"/>
          </a:p>
          <a:p>
            <a:r>
              <a:rPr lang="ja-JP" altLang="en-US" sz="2000" dirty="0" smtClean="0"/>
              <a:t>コンストラクト</a:t>
            </a:r>
            <a:endParaRPr lang="ja-JP" altLang="en-US" sz="2000" dirty="0"/>
          </a:p>
          <a:p>
            <a:pPr marL="400050" lvl="1" indent="0">
              <a:buNone/>
            </a:pPr>
            <a:r>
              <a:rPr lang="en-US" altLang="ja-JP" sz="1600" dirty="0" smtClean="0">
                <a:latin typeface="ＭＳ ゴシック" panose="020B0609070205080204" pitchFamily="49" charset="-128"/>
                <a:ea typeface="ＭＳ ゴシック" panose="020B0609070205080204" pitchFamily="49" charset="-128"/>
              </a:rPr>
              <a:t>Point   </a:t>
            </a:r>
            <a:r>
              <a:rPr lang="en-US" altLang="ja-JP" sz="1600" dirty="0" err="1" smtClean="0">
                <a:latin typeface="ＭＳ ゴシック" panose="020B0609070205080204" pitchFamily="49" charset="-128"/>
                <a:ea typeface="ＭＳ ゴシック" panose="020B0609070205080204" pitchFamily="49" charset="-128"/>
              </a:rPr>
              <a:t>pt</a:t>
            </a:r>
            <a:r>
              <a:rPr lang="en-US" altLang="ja-JP" sz="1600" dirty="0" smtClean="0">
                <a:latin typeface="ＭＳ ゴシック" panose="020B0609070205080204" pitchFamily="49" charset="-128"/>
                <a:ea typeface="ＭＳ ゴシック" panose="020B0609070205080204" pitchFamily="49" charset="-128"/>
              </a:rPr>
              <a:t>(100,200</a:t>
            </a:r>
            <a:r>
              <a:rPr lang="en-US" altLang="ja-JP" sz="1600" dirty="0">
                <a:latin typeface="ＭＳ ゴシック" panose="020B0609070205080204" pitchFamily="49" charset="-128"/>
                <a:ea typeface="ＭＳ ゴシック" panose="020B0609070205080204" pitchFamily="49" charset="-128"/>
              </a:rPr>
              <a:t>);</a:t>
            </a:r>
          </a:p>
          <a:p>
            <a:pPr marL="400050" lvl="1" indent="0">
              <a:buNone/>
            </a:pPr>
            <a:r>
              <a:rPr lang="en-US" altLang="ja-JP" sz="1600" dirty="0" smtClean="0">
                <a:latin typeface="ＭＳ ゴシック" panose="020B0609070205080204" pitchFamily="49" charset="-128"/>
                <a:ea typeface="ＭＳ ゴシック" panose="020B0609070205080204" pitchFamily="49" charset="-128"/>
              </a:rPr>
              <a:t>Point2f </a:t>
            </a:r>
            <a:r>
              <a:rPr lang="en-US" altLang="ja-JP" sz="1600" dirty="0">
                <a:latin typeface="ＭＳ ゴシック" panose="020B0609070205080204" pitchFamily="49" charset="-128"/>
                <a:ea typeface="ＭＳ ゴシック" panose="020B0609070205080204" pitchFamily="49" charset="-128"/>
              </a:rPr>
              <a:t>pt2(100.0, 200.0</a:t>
            </a:r>
            <a:r>
              <a:rPr lang="en-US" altLang="ja-JP" sz="1600" dirty="0" smtClean="0">
                <a:latin typeface="ＭＳ ゴシック" panose="020B0609070205080204" pitchFamily="49" charset="-128"/>
                <a:ea typeface="ＭＳ ゴシック" panose="020B0609070205080204" pitchFamily="49" charset="-128"/>
              </a:rPr>
              <a:t>);</a:t>
            </a:r>
            <a:endParaRPr lang="ja-JP" altLang="en-US" sz="1600" dirty="0">
              <a:latin typeface="ＭＳ ゴシック" panose="020B0609070205080204" pitchFamily="49" charset="-128"/>
              <a:ea typeface="ＭＳ ゴシック" panose="020B0609070205080204" pitchFamily="49" charset="-128"/>
            </a:endParaRPr>
          </a:p>
          <a:p>
            <a:r>
              <a:rPr lang="ja-JP" altLang="en-US" sz="2000" dirty="0"/>
              <a:t>座標の取得</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int</a:t>
            </a:r>
            <a:r>
              <a:rPr lang="en-US" altLang="ja-JP" sz="1600" dirty="0" smtClean="0">
                <a:latin typeface="ＭＳ ゴシック" panose="020B0609070205080204" pitchFamily="49" charset="-128"/>
                <a:ea typeface="ＭＳ ゴシック" panose="020B0609070205080204" pitchFamily="49" charset="-128"/>
              </a:rPr>
              <a:t> x = </a:t>
            </a:r>
            <a:r>
              <a:rPr lang="en-US" altLang="ja-JP" sz="1600" dirty="0" err="1" smtClean="0">
                <a:latin typeface="ＭＳ ゴシック" panose="020B0609070205080204" pitchFamily="49" charset="-128"/>
                <a:ea typeface="ＭＳ ゴシック" panose="020B0609070205080204" pitchFamily="49" charset="-128"/>
              </a:rPr>
              <a:t>pt.x</a:t>
            </a:r>
            <a:r>
              <a:rPr lang="en-US" altLang="ja-JP" sz="1600" dirty="0" smtClean="0">
                <a:latin typeface="ＭＳ ゴシック" panose="020B0609070205080204" pitchFamily="49" charset="-128"/>
                <a:ea typeface="ＭＳ ゴシック" panose="020B0609070205080204" pitchFamily="49" charset="-128"/>
              </a:rPr>
              <a:t>;</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int</a:t>
            </a:r>
            <a:r>
              <a:rPr lang="en-US" altLang="ja-JP" sz="1600" dirty="0" smtClean="0">
                <a:latin typeface="ＭＳ ゴシック" panose="020B0609070205080204" pitchFamily="49" charset="-128"/>
                <a:ea typeface="ＭＳ ゴシック" panose="020B0609070205080204" pitchFamily="49" charset="-128"/>
              </a:rPr>
              <a:t> y = </a:t>
            </a:r>
            <a:r>
              <a:rPr lang="en-US" altLang="ja-JP" sz="1600" dirty="0" err="1">
                <a:latin typeface="ＭＳ ゴシック" panose="020B0609070205080204" pitchFamily="49" charset="-128"/>
                <a:ea typeface="ＭＳ ゴシック" panose="020B0609070205080204" pitchFamily="49" charset="-128"/>
              </a:rPr>
              <a:t>pt.y</a:t>
            </a:r>
            <a:r>
              <a:rPr lang="en-US" altLang="ja-JP" sz="1600" dirty="0">
                <a:latin typeface="ＭＳ ゴシック" panose="020B0609070205080204" pitchFamily="49" charset="-128"/>
                <a:ea typeface="ＭＳ ゴシック" panose="020B0609070205080204" pitchFamily="49" charset="-128"/>
              </a:rPr>
              <a:t>;</a:t>
            </a:r>
          </a:p>
          <a:p>
            <a:pPr marL="400050" lvl="1" indent="0">
              <a:buNone/>
            </a:pPr>
            <a:r>
              <a:rPr lang="en-US" altLang="ja-JP" sz="1600" dirty="0" smtClean="0">
                <a:latin typeface="ＭＳ ゴシック" panose="020B0609070205080204" pitchFamily="49" charset="-128"/>
                <a:ea typeface="ＭＳ ゴシック" panose="020B0609070205080204" pitchFamily="49" charset="-128"/>
              </a:rPr>
              <a:t>float </a:t>
            </a:r>
            <a:r>
              <a:rPr lang="en-US" altLang="ja-JP" sz="1600" dirty="0">
                <a:latin typeface="ＭＳ ゴシック" panose="020B0609070205080204" pitchFamily="49" charset="-128"/>
                <a:ea typeface="ＭＳ ゴシック" panose="020B0609070205080204" pitchFamily="49" charset="-128"/>
              </a:rPr>
              <a:t>x2 = </a:t>
            </a:r>
            <a:r>
              <a:rPr lang="en-US" altLang="ja-JP" sz="1600" dirty="0" smtClean="0">
                <a:latin typeface="ＭＳ ゴシック" panose="020B0609070205080204" pitchFamily="49" charset="-128"/>
                <a:ea typeface="ＭＳ ゴシック" panose="020B0609070205080204" pitchFamily="49" charset="-128"/>
              </a:rPr>
              <a:t>pt2.x;</a:t>
            </a:r>
          </a:p>
          <a:p>
            <a:pPr marL="400050" lvl="1" indent="0">
              <a:buNone/>
            </a:pPr>
            <a:r>
              <a:rPr lang="en-US" altLang="ja-JP" sz="1600" dirty="0" smtClean="0">
                <a:latin typeface="ＭＳ ゴシック" panose="020B0609070205080204" pitchFamily="49" charset="-128"/>
                <a:ea typeface="ＭＳ ゴシック" panose="020B0609070205080204" pitchFamily="49" charset="-128"/>
              </a:rPr>
              <a:t>float y2 </a:t>
            </a:r>
            <a:r>
              <a:rPr lang="en-US" altLang="ja-JP" sz="1600" dirty="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pt2.y;</a:t>
            </a:r>
            <a:endParaRPr lang="en-US" altLang="ja-JP" sz="1600" dirty="0">
              <a:latin typeface="ＭＳ ゴシック" panose="020B0609070205080204" pitchFamily="49" charset="-128"/>
              <a:ea typeface="ＭＳ ゴシック" panose="020B0609070205080204" pitchFamily="49" charset="-128"/>
            </a:endParaRPr>
          </a:p>
          <a:p>
            <a:endParaRPr lang="en-US" altLang="ja-JP" sz="20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11</a:t>
            </a:fld>
            <a:endParaRPr lang="ja-JP" altLang="en-US">
              <a:solidFill>
                <a:srgbClr val="898989"/>
              </a:solidFill>
            </a:endParaRPr>
          </a:p>
        </p:txBody>
      </p:sp>
      <p:grpSp>
        <p:nvGrpSpPr>
          <p:cNvPr id="32" name="グループ化 31"/>
          <p:cNvGrpSpPr/>
          <p:nvPr/>
        </p:nvGrpSpPr>
        <p:grpSpPr>
          <a:xfrm>
            <a:off x="5724128" y="2420888"/>
            <a:ext cx="2600214" cy="2291011"/>
            <a:chOff x="5436096" y="2204864"/>
            <a:chExt cx="2600214" cy="2291011"/>
          </a:xfrm>
        </p:grpSpPr>
        <p:cxnSp>
          <p:nvCxnSpPr>
            <p:cNvPr id="33" name="直線コネクタ 32"/>
            <p:cNvCxnSpPr>
              <a:stCxn id="39" idx="0"/>
            </p:cNvCxnSpPr>
            <p:nvPr/>
          </p:nvCxnSpPr>
          <p:spPr>
            <a:xfrm flipV="1">
              <a:off x="6264398" y="2574196"/>
              <a:ext cx="0" cy="42731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9" name="円/楕円 38"/>
            <p:cNvSpPr/>
            <p:nvPr/>
          </p:nvSpPr>
          <p:spPr>
            <a:xfrm>
              <a:off x="6228394" y="3001513"/>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矢印コネクタ 40"/>
            <p:cNvCxnSpPr/>
            <p:nvPr/>
          </p:nvCxnSpPr>
          <p:spPr>
            <a:xfrm>
              <a:off x="5985062" y="2550082"/>
              <a:ext cx="0" cy="17373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2" name="テキスト ボックス 41"/>
            <p:cNvSpPr txBox="1"/>
            <p:nvPr/>
          </p:nvSpPr>
          <p:spPr>
            <a:xfrm>
              <a:off x="5436096" y="2204864"/>
              <a:ext cx="679853" cy="369332"/>
            </a:xfrm>
            <a:prstGeom prst="rect">
              <a:avLst/>
            </a:prstGeom>
            <a:noFill/>
          </p:spPr>
          <p:txBody>
            <a:bodyPr wrap="square" rtlCol="0">
              <a:spAutoFit/>
            </a:bodyPr>
            <a:lstStyle/>
            <a:p>
              <a:r>
                <a:rPr kumimoji="1" lang="en-US" altLang="ja-JP" dirty="0" smtClean="0"/>
                <a:t>(0,0)</a:t>
              </a:r>
              <a:endParaRPr kumimoji="1" lang="ja-JP" altLang="en-US" dirty="0"/>
            </a:p>
          </p:txBody>
        </p:sp>
        <p:sp>
          <p:nvSpPr>
            <p:cNvPr id="43" name="テキスト ボックス 42"/>
            <p:cNvSpPr txBox="1"/>
            <p:nvPr/>
          </p:nvSpPr>
          <p:spPr>
            <a:xfrm>
              <a:off x="5715571" y="4126543"/>
              <a:ext cx="275445" cy="369332"/>
            </a:xfrm>
            <a:prstGeom prst="rect">
              <a:avLst/>
            </a:prstGeom>
            <a:noFill/>
          </p:spPr>
          <p:txBody>
            <a:bodyPr wrap="square" rtlCol="0">
              <a:spAutoFit/>
            </a:bodyPr>
            <a:lstStyle/>
            <a:p>
              <a:r>
                <a:rPr lang="en-US" altLang="ja-JP" dirty="0"/>
                <a:t>y</a:t>
              </a:r>
              <a:endParaRPr kumimoji="1" lang="ja-JP" altLang="en-US" dirty="0"/>
            </a:p>
          </p:txBody>
        </p:sp>
        <p:cxnSp>
          <p:nvCxnSpPr>
            <p:cNvPr id="44" name="直線コネクタ 43"/>
            <p:cNvCxnSpPr/>
            <p:nvPr/>
          </p:nvCxnSpPr>
          <p:spPr>
            <a:xfrm flipH="1" flipV="1">
              <a:off x="5985062" y="3040873"/>
              <a:ext cx="220509" cy="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6008005" y="2214177"/>
              <a:ext cx="580219" cy="369332"/>
            </a:xfrm>
            <a:prstGeom prst="rect">
              <a:avLst/>
            </a:prstGeom>
            <a:noFill/>
          </p:spPr>
          <p:txBody>
            <a:bodyPr wrap="square" rtlCol="0">
              <a:spAutoFit/>
            </a:bodyPr>
            <a:lstStyle/>
            <a:p>
              <a:r>
                <a:rPr kumimoji="1" lang="en-US" altLang="ja-JP" dirty="0" smtClean="0"/>
                <a:t>100</a:t>
              </a:r>
              <a:endParaRPr kumimoji="1" lang="ja-JP" altLang="en-US" dirty="0"/>
            </a:p>
          </p:txBody>
        </p:sp>
        <p:sp>
          <p:nvSpPr>
            <p:cNvPr id="46" name="テキスト ボックス 45"/>
            <p:cNvSpPr txBox="1"/>
            <p:nvPr/>
          </p:nvSpPr>
          <p:spPr>
            <a:xfrm>
              <a:off x="5436096" y="2888855"/>
              <a:ext cx="582321" cy="369332"/>
            </a:xfrm>
            <a:prstGeom prst="rect">
              <a:avLst/>
            </a:prstGeom>
            <a:noFill/>
          </p:spPr>
          <p:txBody>
            <a:bodyPr wrap="square" rtlCol="0">
              <a:spAutoFit/>
            </a:bodyPr>
            <a:lstStyle/>
            <a:p>
              <a:r>
                <a:rPr kumimoji="1" lang="en-US" altLang="ja-JP" dirty="0" smtClean="0"/>
                <a:t>200</a:t>
              </a:r>
              <a:endParaRPr kumimoji="1" lang="ja-JP" altLang="en-US" dirty="0"/>
            </a:p>
          </p:txBody>
        </p:sp>
        <p:sp>
          <p:nvSpPr>
            <p:cNvPr id="49" name="テキスト ボックス 48"/>
            <p:cNvSpPr txBox="1"/>
            <p:nvPr/>
          </p:nvSpPr>
          <p:spPr>
            <a:xfrm>
              <a:off x="7760865" y="2225353"/>
              <a:ext cx="275445" cy="369332"/>
            </a:xfrm>
            <a:prstGeom prst="rect">
              <a:avLst/>
            </a:prstGeom>
            <a:noFill/>
          </p:spPr>
          <p:txBody>
            <a:bodyPr wrap="square" rtlCol="0">
              <a:spAutoFit/>
            </a:bodyPr>
            <a:lstStyle/>
            <a:p>
              <a:r>
                <a:rPr lang="en-US" altLang="ja-JP" dirty="0"/>
                <a:t>x</a:t>
              </a:r>
              <a:endParaRPr kumimoji="1" lang="ja-JP" altLang="en-US" dirty="0"/>
            </a:p>
          </p:txBody>
        </p:sp>
        <p:cxnSp>
          <p:nvCxnSpPr>
            <p:cNvPr id="52" name="直線矢印コネクタ 51"/>
            <p:cNvCxnSpPr/>
            <p:nvPr/>
          </p:nvCxnSpPr>
          <p:spPr>
            <a:xfrm>
              <a:off x="5985062" y="2559204"/>
              <a:ext cx="190723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692817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基本構造体</a:t>
            </a:r>
          </a:p>
        </p:txBody>
      </p:sp>
      <p:sp>
        <p:nvSpPr>
          <p:cNvPr id="3074" name="タイトル 1"/>
          <p:cNvSpPr>
            <a:spLocks noGrp="1"/>
          </p:cNvSpPr>
          <p:nvPr>
            <p:ph type="title"/>
          </p:nvPr>
        </p:nvSpPr>
        <p:spPr>
          <a:xfrm>
            <a:off x="457200" y="274638"/>
            <a:ext cx="8229600" cy="850900"/>
          </a:xfrm>
        </p:spPr>
        <p:txBody>
          <a:bodyPr/>
          <a:lstStyle/>
          <a:p>
            <a:pPr algn="l"/>
            <a:r>
              <a:rPr lang="en-US" altLang="ja-JP" sz="4000" dirty="0" err="1"/>
              <a:t>Rect</a:t>
            </a:r>
            <a:r>
              <a:rPr lang="en-US" altLang="ja-JP" sz="4000" dirty="0" smtClean="0"/>
              <a:t>_</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en-US" altLang="ja-JP" sz="1800" dirty="0"/>
              <a:t>2</a:t>
            </a:r>
            <a:r>
              <a:rPr lang="ja-JP" altLang="en-US" sz="1800" dirty="0"/>
              <a:t>次元の矩形を表現するための</a:t>
            </a:r>
            <a:r>
              <a:rPr lang="ja-JP" altLang="en-US" sz="1800" dirty="0" smtClean="0"/>
              <a:t>クラステンプレート</a:t>
            </a:r>
            <a:endParaRPr lang="ja-JP" altLang="en-US" sz="1800" dirty="0"/>
          </a:p>
          <a:p>
            <a:pPr lvl="1"/>
            <a:r>
              <a:rPr lang="ja-JP" altLang="en-US" sz="1400" dirty="0"/>
              <a:t>左上の</a:t>
            </a:r>
            <a:r>
              <a:rPr lang="ja-JP" altLang="en-US" sz="1400" dirty="0" smtClean="0"/>
              <a:t>座標と</a:t>
            </a:r>
            <a:r>
              <a:rPr lang="ja-JP" altLang="en-US" sz="1400" dirty="0"/>
              <a:t>、矩形の</a:t>
            </a:r>
            <a:r>
              <a:rPr lang="ja-JP" altLang="en-US" sz="1400" dirty="0" smtClean="0"/>
              <a:t>幅と高さに</a:t>
            </a:r>
            <a:r>
              <a:rPr lang="ja-JP" altLang="en-US" sz="1400" dirty="0"/>
              <a:t>よって</a:t>
            </a:r>
            <a:r>
              <a:rPr lang="ja-JP" altLang="en-US" sz="1400" dirty="0" smtClean="0"/>
              <a:t>表現</a:t>
            </a:r>
            <a:endParaRPr lang="ja-JP" altLang="en-US" sz="1400" dirty="0"/>
          </a:p>
          <a:p>
            <a:pPr lvl="1"/>
            <a:r>
              <a:rPr lang="ja-JP" altLang="en-US" sz="1400" dirty="0" smtClean="0"/>
              <a:t>上側</a:t>
            </a:r>
            <a:r>
              <a:rPr lang="ja-JP" altLang="en-US" sz="1400" dirty="0"/>
              <a:t>と左側の境界線は</a:t>
            </a:r>
            <a:r>
              <a:rPr lang="ja-JP" altLang="en-US" sz="1400" dirty="0" smtClean="0"/>
              <a:t>矩形内、</a:t>
            </a:r>
            <a:r>
              <a:rPr lang="ja-JP" altLang="en-US" sz="1400" dirty="0"/>
              <a:t>右側と下側の境界線</a:t>
            </a:r>
            <a:r>
              <a:rPr lang="ja-JP" altLang="en-US" sz="1400" dirty="0" smtClean="0"/>
              <a:t>は矩形外</a:t>
            </a:r>
            <a:endParaRPr lang="ja-JP" altLang="en-US" sz="1400" dirty="0"/>
          </a:p>
          <a:p>
            <a:r>
              <a:rPr lang="ja-JP" altLang="en-US" sz="1800" dirty="0" smtClean="0"/>
              <a:t>型</a:t>
            </a:r>
            <a:r>
              <a:rPr lang="ja-JP" altLang="en-US" sz="1800" dirty="0"/>
              <a:t>の</a:t>
            </a:r>
            <a:r>
              <a:rPr lang="ja-JP" altLang="en-US" sz="1800" dirty="0" smtClean="0"/>
              <a:t>別名</a:t>
            </a:r>
            <a:endParaRPr lang="en-US" altLang="ja-JP" sz="1800" dirty="0" smtClean="0"/>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typedef</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hlinkClick r:id="rId3"/>
              </a:rPr>
              <a:t>Rect</a:t>
            </a:r>
            <a:r>
              <a:rPr lang="en-US" altLang="ja-JP" sz="1600" dirty="0">
                <a:latin typeface="ＭＳ ゴシック" panose="020B0609070205080204" pitchFamily="49" charset="-128"/>
                <a:ea typeface="ＭＳ ゴシック" panose="020B0609070205080204" pitchFamily="49" charset="-128"/>
                <a:hlinkClick r:id="rId3"/>
              </a:rPr>
              <a:t>_</a:t>
            </a:r>
            <a:r>
              <a:rPr lang="en-US" altLang="ja-JP" sz="1600" dirty="0">
                <a:latin typeface="ＭＳ ゴシック" panose="020B0609070205080204" pitchFamily="49" charset="-128"/>
                <a:ea typeface="ＭＳ ゴシック" panose="020B0609070205080204" pitchFamily="49" charset="-128"/>
              </a:rPr>
              <a:t>&lt;</a:t>
            </a:r>
            <a:r>
              <a:rPr lang="en-US" altLang="ja-JP" sz="1600" dirty="0" err="1">
                <a:latin typeface="ＭＳ ゴシック" panose="020B0609070205080204" pitchFamily="49" charset="-128"/>
                <a:ea typeface="ＭＳ ゴシック" panose="020B0609070205080204" pitchFamily="49" charset="-128"/>
              </a:rPr>
              <a:t>int</a:t>
            </a:r>
            <a:r>
              <a:rPr lang="en-US" altLang="ja-JP" sz="1600" dirty="0">
                <a:latin typeface="ＭＳ ゴシック" panose="020B0609070205080204" pitchFamily="49" charset="-128"/>
                <a:ea typeface="ＭＳ ゴシック" panose="020B0609070205080204" pitchFamily="49" charset="-128"/>
              </a:rPr>
              <a:t>&gt; </a:t>
            </a:r>
            <a:r>
              <a:rPr lang="en-US" altLang="ja-JP" sz="1600" dirty="0" err="1">
                <a:latin typeface="ＭＳ ゴシック" panose="020B0609070205080204" pitchFamily="49" charset="-128"/>
                <a:ea typeface="ＭＳ ゴシック" panose="020B0609070205080204" pitchFamily="49" charset="-128"/>
              </a:rPr>
              <a:t>Rect</a:t>
            </a:r>
            <a:r>
              <a:rPr lang="en-US" altLang="ja-JP" sz="1600" dirty="0" smtClean="0">
                <a:latin typeface="ＭＳ ゴシック" panose="020B0609070205080204" pitchFamily="49" charset="-128"/>
                <a:ea typeface="ＭＳ ゴシック" panose="020B0609070205080204" pitchFamily="49" charset="-128"/>
              </a:rPr>
              <a:t>;</a:t>
            </a:r>
            <a:endParaRPr lang="ja-JP" altLang="en-US" sz="1600" dirty="0">
              <a:latin typeface="ＭＳ ゴシック" panose="020B0609070205080204" pitchFamily="49" charset="-128"/>
              <a:ea typeface="ＭＳ ゴシック" panose="020B0609070205080204" pitchFamily="49" charset="-128"/>
            </a:endParaRPr>
          </a:p>
          <a:p>
            <a:r>
              <a:rPr lang="ja-JP" altLang="en-US" sz="1800" dirty="0" smtClean="0"/>
              <a:t>コンストラクト</a:t>
            </a:r>
            <a:endParaRPr lang="ja-JP" altLang="en-US" sz="1800" dirty="0"/>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Rect</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rect</a:t>
            </a:r>
            <a:r>
              <a:rPr lang="en-US" altLang="ja-JP" sz="1600" dirty="0">
                <a:latin typeface="ＭＳ ゴシック" panose="020B0609070205080204" pitchFamily="49" charset="-128"/>
                <a:ea typeface="ＭＳ ゴシック" panose="020B0609070205080204" pitchFamily="49" charset="-128"/>
              </a:rPr>
              <a:t>(100,200,320,240);</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Rect</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a:latin typeface="ＭＳ ゴシック" panose="020B0609070205080204" pitchFamily="49" charset="-128"/>
                <a:ea typeface="ＭＳ ゴシック" panose="020B0609070205080204" pitchFamily="49" charset="-128"/>
              </a:rPr>
              <a:t>rect2(Point(100,200),Size(320,240));</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Rect</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a:latin typeface="ＭＳ ゴシック" panose="020B0609070205080204" pitchFamily="49" charset="-128"/>
                <a:ea typeface="ＭＳ ゴシック" panose="020B0609070205080204" pitchFamily="49" charset="-128"/>
              </a:rPr>
              <a:t>rect3(Point(100,200),Point(420,440</a:t>
            </a:r>
            <a:r>
              <a:rPr lang="en-US" altLang="ja-JP" sz="1600" dirty="0" smtClean="0">
                <a:latin typeface="ＭＳ ゴシック" panose="020B0609070205080204" pitchFamily="49" charset="-128"/>
                <a:ea typeface="ＭＳ ゴシック" panose="020B0609070205080204" pitchFamily="49" charset="-128"/>
              </a:rPr>
              <a:t>));</a:t>
            </a:r>
            <a:endParaRPr lang="ja-JP" altLang="en-US" sz="1400" dirty="0">
              <a:latin typeface="ＭＳ ゴシック" panose="020B0609070205080204" pitchFamily="49" charset="-128"/>
              <a:ea typeface="ＭＳ ゴシック" panose="020B0609070205080204" pitchFamily="49" charset="-128"/>
            </a:endParaRPr>
          </a:p>
          <a:p>
            <a:r>
              <a:rPr lang="ja-JP" altLang="en-US" sz="1800" dirty="0"/>
              <a:t>左上座標の取得</a:t>
            </a:r>
          </a:p>
          <a:p>
            <a:pPr marL="400050" lvl="1" indent="0">
              <a:buNone/>
            </a:pPr>
            <a:r>
              <a:rPr lang="en-US" altLang="ja-JP" sz="1600" dirty="0" smtClean="0">
                <a:latin typeface="ＭＳ ゴシック" panose="020B0609070205080204" pitchFamily="49" charset="-128"/>
                <a:ea typeface="ＭＳ ゴシック" panose="020B0609070205080204" pitchFamily="49" charset="-128"/>
              </a:rPr>
              <a:t>Point </a:t>
            </a:r>
            <a:r>
              <a:rPr lang="en-US" altLang="ja-JP" sz="1600" dirty="0" err="1">
                <a:latin typeface="ＭＳ ゴシック" panose="020B0609070205080204" pitchFamily="49" charset="-128"/>
                <a:ea typeface="ＭＳ ゴシック" panose="020B0609070205080204" pitchFamily="49" charset="-128"/>
              </a:rPr>
              <a:t>pt</a:t>
            </a:r>
            <a:r>
              <a:rPr lang="en-US" altLang="ja-JP" sz="1600" dirty="0">
                <a:latin typeface="ＭＳ ゴシック" panose="020B0609070205080204" pitchFamily="49" charset="-128"/>
                <a:ea typeface="ＭＳ ゴシック" panose="020B0609070205080204" pitchFamily="49" charset="-128"/>
              </a:rPr>
              <a:t> = rect.tl();</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int</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a:latin typeface="ＭＳ ゴシック" panose="020B0609070205080204" pitchFamily="49" charset="-128"/>
                <a:ea typeface="ＭＳ ゴシック" panose="020B0609070205080204" pitchFamily="49" charset="-128"/>
              </a:rPr>
              <a:t>x = </a:t>
            </a:r>
            <a:r>
              <a:rPr lang="en-US" altLang="ja-JP" sz="1600" dirty="0" err="1" smtClean="0">
                <a:latin typeface="ＭＳ ゴシック" panose="020B0609070205080204" pitchFamily="49" charset="-128"/>
                <a:ea typeface="ＭＳ ゴシック" panose="020B0609070205080204" pitchFamily="49" charset="-128"/>
              </a:rPr>
              <a:t>rect.x</a:t>
            </a:r>
            <a:r>
              <a:rPr lang="en-US" altLang="ja-JP" sz="1600" dirty="0" smtClean="0">
                <a:latin typeface="ＭＳ ゴシック" panose="020B0609070205080204" pitchFamily="49" charset="-128"/>
                <a:ea typeface="ＭＳ ゴシック" panose="020B0609070205080204" pitchFamily="49" charset="-128"/>
              </a:rPr>
              <a:t>;</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int</a:t>
            </a:r>
            <a:r>
              <a:rPr lang="en-US" altLang="ja-JP" sz="1600" dirty="0" smtClean="0">
                <a:latin typeface="ＭＳ ゴシック" panose="020B0609070205080204" pitchFamily="49" charset="-128"/>
                <a:ea typeface="ＭＳ ゴシック" panose="020B0609070205080204" pitchFamily="49" charset="-128"/>
              </a:rPr>
              <a:t> y </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rect.y</a:t>
            </a:r>
            <a:r>
              <a:rPr lang="en-US" altLang="ja-JP" sz="1600" dirty="0" smtClean="0">
                <a:latin typeface="ＭＳ ゴシック" panose="020B0609070205080204" pitchFamily="49" charset="-128"/>
                <a:ea typeface="ＭＳ ゴシック" panose="020B0609070205080204" pitchFamily="49" charset="-128"/>
              </a:rPr>
              <a:t>;</a:t>
            </a:r>
            <a:endParaRPr lang="ja-JP" altLang="en-US" sz="1600" dirty="0">
              <a:latin typeface="ＭＳ ゴシック" panose="020B0609070205080204" pitchFamily="49" charset="-128"/>
              <a:ea typeface="ＭＳ ゴシック" panose="020B0609070205080204" pitchFamily="49" charset="-128"/>
            </a:endParaRPr>
          </a:p>
          <a:p>
            <a:r>
              <a:rPr lang="ja-JP" altLang="en-US" sz="1800" dirty="0"/>
              <a:t>幅と高さの取得</a:t>
            </a:r>
          </a:p>
          <a:p>
            <a:pPr marL="400050" lvl="1" indent="0">
              <a:buNone/>
            </a:pPr>
            <a:r>
              <a:rPr lang="en-US" altLang="ja-JP" sz="1600" dirty="0" smtClean="0">
                <a:latin typeface="ＭＳ ゴシック" panose="020B0609070205080204" pitchFamily="49" charset="-128"/>
                <a:ea typeface="ＭＳ ゴシック" panose="020B0609070205080204" pitchFamily="49" charset="-128"/>
              </a:rPr>
              <a:t>Size </a:t>
            </a:r>
            <a:r>
              <a:rPr lang="en-US" altLang="ja-JP" sz="1600" dirty="0" err="1">
                <a:latin typeface="ＭＳ ゴシック" panose="020B0609070205080204" pitchFamily="49" charset="-128"/>
                <a:ea typeface="ＭＳ ゴシック" panose="020B0609070205080204" pitchFamily="49" charset="-128"/>
              </a:rPr>
              <a:t>sz</a:t>
            </a:r>
            <a:r>
              <a:rPr lang="en-US" altLang="ja-JP" sz="1600" dirty="0">
                <a:latin typeface="ＭＳ ゴシック" panose="020B0609070205080204" pitchFamily="49" charset="-128"/>
                <a:ea typeface="ＭＳ ゴシック" panose="020B0609070205080204" pitchFamily="49" charset="-128"/>
              </a:rPr>
              <a:t> = </a:t>
            </a:r>
            <a:r>
              <a:rPr lang="en-US" altLang="ja-JP" sz="1600" dirty="0" err="1">
                <a:latin typeface="ＭＳ ゴシック" panose="020B0609070205080204" pitchFamily="49" charset="-128"/>
                <a:ea typeface="ＭＳ ゴシック" panose="020B0609070205080204" pitchFamily="49" charset="-128"/>
              </a:rPr>
              <a:t>rect.size</a:t>
            </a:r>
            <a:r>
              <a:rPr lang="en-US" altLang="ja-JP" sz="1600" dirty="0">
                <a:latin typeface="ＭＳ ゴシック" panose="020B0609070205080204" pitchFamily="49" charset="-128"/>
                <a:ea typeface="ＭＳ ゴシック" panose="020B0609070205080204" pitchFamily="49" charset="-128"/>
              </a:rPr>
              <a:t>();</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int</a:t>
            </a:r>
            <a:r>
              <a:rPr lang="en-US" altLang="ja-JP" sz="1600" dirty="0" smtClean="0">
                <a:latin typeface="ＭＳ ゴシック" panose="020B0609070205080204" pitchFamily="49" charset="-128"/>
                <a:ea typeface="ＭＳ ゴシック" panose="020B0609070205080204" pitchFamily="49" charset="-128"/>
              </a:rPr>
              <a:t> w = </a:t>
            </a:r>
            <a:r>
              <a:rPr lang="en-US" altLang="ja-JP" sz="1600" dirty="0" err="1" smtClean="0">
                <a:latin typeface="ＭＳ ゴシック" panose="020B0609070205080204" pitchFamily="49" charset="-128"/>
                <a:ea typeface="ＭＳ ゴシック" panose="020B0609070205080204" pitchFamily="49" charset="-128"/>
              </a:rPr>
              <a:t>rect.width</a:t>
            </a:r>
            <a:r>
              <a:rPr lang="en-US" altLang="ja-JP" sz="1600" dirty="0" smtClean="0">
                <a:latin typeface="ＭＳ ゴシック" panose="020B0609070205080204" pitchFamily="49" charset="-128"/>
                <a:ea typeface="ＭＳ ゴシック" panose="020B0609070205080204" pitchFamily="49" charset="-128"/>
              </a:rPr>
              <a:t>;</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int</a:t>
            </a:r>
            <a:r>
              <a:rPr lang="en-US" altLang="ja-JP" sz="1600" dirty="0" smtClean="0">
                <a:latin typeface="ＭＳ ゴシック" panose="020B0609070205080204" pitchFamily="49" charset="-128"/>
                <a:ea typeface="ＭＳ ゴシック" panose="020B0609070205080204" pitchFamily="49" charset="-128"/>
              </a:rPr>
              <a:t> h </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rect.height</a:t>
            </a:r>
            <a:r>
              <a:rPr lang="en-US" altLang="ja-JP" sz="1600" dirty="0" smtClean="0">
                <a:latin typeface="ＭＳ ゴシック" panose="020B0609070205080204" pitchFamily="49" charset="-128"/>
                <a:ea typeface="ＭＳ ゴシック" panose="020B0609070205080204" pitchFamily="49" charset="-128"/>
              </a:rPr>
              <a:t>;</a:t>
            </a:r>
            <a:endParaRPr lang="en-US" altLang="ja-JP" sz="1600" dirty="0">
              <a:latin typeface="ＭＳ ゴシック" panose="020B0609070205080204" pitchFamily="49" charset="-128"/>
              <a:ea typeface="ＭＳ ゴシック" panose="020B0609070205080204" pitchFamily="49" charset="-128"/>
            </a:endParaRPr>
          </a:p>
          <a:p>
            <a:endParaRPr lang="en-US" altLang="ja-JP" sz="18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12</a:t>
            </a:fld>
            <a:endParaRPr lang="ja-JP" altLang="en-US">
              <a:solidFill>
                <a:srgbClr val="898989"/>
              </a:solidFill>
            </a:endParaRPr>
          </a:p>
        </p:txBody>
      </p:sp>
      <p:grpSp>
        <p:nvGrpSpPr>
          <p:cNvPr id="3078" name="グループ化 3077"/>
          <p:cNvGrpSpPr/>
          <p:nvPr/>
        </p:nvGrpSpPr>
        <p:grpSpPr>
          <a:xfrm>
            <a:off x="5724128" y="2420888"/>
            <a:ext cx="2740459" cy="2291011"/>
            <a:chOff x="5724128" y="2420888"/>
            <a:chExt cx="2740459" cy="2291011"/>
          </a:xfrm>
        </p:grpSpPr>
        <p:sp>
          <p:nvSpPr>
            <p:cNvPr id="10" name="テキスト ボックス 9"/>
            <p:cNvSpPr txBox="1"/>
            <p:nvPr/>
          </p:nvSpPr>
          <p:spPr>
            <a:xfrm>
              <a:off x="6003603" y="4342567"/>
              <a:ext cx="275445" cy="369332"/>
            </a:xfrm>
            <a:prstGeom prst="rect">
              <a:avLst/>
            </a:prstGeom>
            <a:solidFill>
              <a:schemeClr val="bg1"/>
            </a:solidFill>
          </p:spPr>
          <p:txBody>
            <a:bodyPr wrap="square" rtlCol="0">
              <a:spAutoFit/>
            </a:bodyPr>
            <a:lstStyle/>
            <a:p>
              <a:r>
                <a:rPr lang="en-US" altLang="ja-JP" dirty="0"/>
                <a:t>y</a:t>
              </a:r>
              <a:endParaRPr kumimoji="1" lang="ja-JP" altLang="en-US" dirty="0"/>
            </a:p>
          </p:txBody>
        </p:sp>
        <p:sp>
          <p:nvSpPr>
            <p:cNvPr id="30" name="テキスト ボックス 29"/>
            <p:cNvSpPr txBox="1"/>
            <p:nvPr/>
          </p:nvSpPr>
          <p:spPr>
            <a:xfrm>
              <a:off x="7884368" y="3464140"/>
              <a:ext cx="580219" cy="369332"/>
            </a:xfrm>
            <a:prstGeom prst="rect">
              <a:avLst/>
            </a:prstGeom>
            <a:solidFill>
              <a:schemeClr val="bg1"/>
            </a:solidFill>
          </p:spPr>
          <p:txBody>
            <a:bodyPr wrap="square" rtlCol="0">
              <a:spAutoFit/>
            </a:bodyPr>
            <a:lstStyle/>
            <a:p>
              <a:r>
                <a:rPr lang="en-US" altLang="ja-JP" dirty="0" smtClean="0"/>
                <a:t>24</a:t>
              </a:r>
              <a:r>
                <a:rPr kumimoji="1" lang="en-US" altLang="ja-JP" dirty="0" smtClean="0"/>
                <a:t>0</a:t>
              </a:r>
              <a:endParaRPr kumimoji="1" lang="ja-JP" altLang="en-US" dirty="0"/>
            </a:p>
          </p:txBody>
        </p:sp>
        <p:sp>
          <p:nvSpPr>
            <p:cNvPr id="24" name="テキスト ボックス 23"/>
            <p:cNvSpPr txBox="1"/>
            <p:nvPr/>
          </p:nvSpPr>
          <p:spPr>
            <a:xfrm>
              <a:off x="5728000" y="3872338"/>
              <a:ext cx="582321" cy="369332"/>
            </a:xfrm>
            <a:prstGeom prst="rect">
              <a:avLst/>
            </a:prstGeom>
            <a:solidFill>
              <a:schemeClr val="bg1"/>
            </a:solidFill>
          </p:spPr>
          <p:txBody>
            <a:bodyPr wrap="square" rtlCol="0">
              <a:spAutoFit/>
            </a:bodyPr>
            <a:lstStyle/>
            <a:p>
              <a:r>
                <a:rPr lang="en-US" altLang="ja-JP" dirty="0" smtClean="0"/>
                <a:t>44</a:t>
              </a:r>
              <a:r>
                <a:rPr kumimoji="1" lang="en-US" altLang="ja-JP" dirty="0" smtClean="0"/>
                <a:t>0</a:t>
              </a:r>
              <a:endParaRPr kumimoji="1" lang="ja-JP" altLang="en-US" dirty="0"/>
            </a:p>
          </p:txBody>
        </p:sp>
        <p:sp>
          <p:nvSpPr>
            <p:cNvPr id="16" name="テキスト ボックス 15"/>
            <p:cNvSpPr txBox="1"/>
            <p:nvPr/>
          </p:nvSpPr>
          <p:spPr>
            <a:xfrm>
              <a:off x="5724128" y="3104879"/>
              <a:ext cx="582321" cy="369332"/>
            </a:xfrm>
            <a:prstGeom prst="rect">
              <a:avLst/>
            </a:prstGeom>
            <a:solidFill>
              <a:schemeClr val="bg1"/>
            </a:solidFill>
          </p:spPr>
          <p:txBody>
            <a:bodyPr wrap="square" rtlCol="0">
              <a:spAutoFit/>
            </a:bodyPr>
            <a:lstStyle/>
            <a:p>
              <a:r>
                <a:rPr kumimoji="1" lang="en-US" altLang="ja-JP" dirty="0" smtClean="0"/>
                <a:t>200</a:t>
              </a:r>
              <a:endParaRPr kumimoji="1" lang="ja-JP" altLang="en-US" dirty="0"/>
            </a:p>
          </p:txBody>
        </p:sp>
        <p:cxnSp>
          <p:nvCxnSpPr>
            <p:cNvPr id="13" name="直線コネクタ 12"/>
            <p:cNvCxnSpPr>
              <a:stCxn id="11" idx="0"/>
            </p:cNvCxnSpPr>
            <p:nvPr/>
          </p:nvCxnSpPr>
          <p:spPr>
            <a:xfrm flipV="1">
              <a:off x="6559500" y="2798861"/>
              <a:ext cx="0" cy="427317"/>
            </a:xfrm>
            <a:prstGeom prst="line">
              <a:avLst/>
            </a:prstGeom>
            <a:solidFill>
              <a:schemeClr val="bg1"/>
            </a:solidFill>
            <a:ln>
              <a:prstDash val="sys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7782054" y="2785659"/>
              <a:ext cx="0" cy="427317"/>
            </a:xfrm>
            <a:prstGeom prst="line">
              <a:avLst/>
            </a:prstGeom>
            <a:solidFill>
              <a:schemeClr val="bg1"/>
            </a:solidFill>
            <a:ln>
              <a:prstDash val="sysDash"/>
            </a:ln>
          </p:spPr>
          <p:style>
            <a:lnRef idx="1">
              <a:schemeClr val="accent1"/>
            </a:lnRef>
            <a:fillRef idx="0">
              <a:schemeClr val="accent1"/>
            </a:fillRef>
            <a:effectRef idx="0">
              <a:schemeClr val="accent1"/>
            </a:effectRef>
            <a:fontRef idx="minor">
              <a:schemeClr val="tx1"/>
            </a:fontRef>
          </p:style>
        </p:cxnSp>
        <p:sp>
          <p:nvSpPr>
            <p:cNvPr id="20" name="右中かっこ 19"/>
            <p:cNvSpPr/>
            <p:nvPr/>
          </p:nvSpPr>
          <p:spPr>
            <a:xfrm>
              <a:off x="7812360" y="3262182"/>
              <a:ext cx="170993" cy="797557"/>
            </a:xfrm>
            <a:prstGeom prst="rightBrace">
              <a:avLst>
                <a:gd name="adj1" fmla="val 32842"/>
                <a:gd name="adj2" fmla="val 50000"/>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中かっこ 28"/>
            <p:cNvSpPr/>
            <p:nvPr/>
          </p:nvSpPr>
          <p:spPr>
            <a:xfrm rot="16200000">
              <a:off x="7084546" y="2543915"/>
              <a:ext cx="170993" cy="1221084"/>
            </a:xfrm>
            <a:prstGeom prst="rightBrace">
              <a:avLst>
                <a:gd name="adj1" fmla="val 32842"/>
                <a:gd name="adj2" fmla="val 50000"/>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テキスト ボックス 30"/>
            <p:cNvSpPr txBox="1"/>
            <p:nvPr/>
          </p:nvSpPr>
          <p:spPr>
            <a:xfrm>
              <a:off x="6879933" y="2771636"/>
              <a:ext cx="580219" cy="369332"/>
            </a:xfrm>
            <a:prstGeom prst="rect">
              <a:avLst/>
            </a:prstGeom>
            <a:solidFill>
              <a:schemeClr val="bg1"/>
            </a:solidFill>
          </p:spPr>
          <p:txBody>
            <a:bodyPr wrap="square" rtlCol="0">
              <a:spAutoFit/>
            </a:bodyPr>
            <a:lstStyle/>
            <a:p>
              <a:r>
                <a:rPr lang="en-US" altLang="ja-JP" dirty="0"/>
                <a:t>3</a:t>
              </a:r>
              <a:r>
                <a:rPr lang="en-US" altLang="ja-JP" dirty="0" smtClean="0"/>
                <a:t>2</a:t>
              </a:r>
              <a:r>
                <a:rPr kumimoji="1" lang="en-US" altLang="ja-JP" dirty="0" smtClean="0"/>
                <a:t>0</a:t>
              </a:r>
              <a:endParaRPr kumimoji="1" lang="ja-JP" altLang="en-US" dirty="0"/>
            </a:p>
          </p:txBody>
        </p:sp>
        <p:sp>
          <p:nvSpPr>
            <p:cNvPr id="18" name="正方形/長方形 17"/>
            <p:cNvSpPr/>
            <p:nvPr/>
          </p:nvSpPr>
          <p:spPr>
            <a:xfrm>
              <a:off x="6560970" y="3264917"/>
              <a:ext cx="1224136" cy="79208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6523496" y="3226178"/>
              <a:ext cx="72008" cy="720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7746050" y="4024464"/>
              <a:ext cx="72008" cy="72008"/>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6273094" y="2766106"/>
              <a:ext cx="0" cy="1737314"/>
            </a:xfrm>
            <a:prstGeom prst="straightConnector1">
              <a:avLst/>
            </a:prstGeom>
            <a:solidFill>
              <a:schemeClr val="bg1"/>
            </a:solidFill>
            <a:ln>
              <a:tailEnd type="triangle"/>
            </a:ln>
          </p:spPr>
          <p:style>
            <a:lnRef idx="2">
              <a:schemeClr val="dk1"/>
            </a:lnRef>
            <a:fillRef idx="0">
              <a:schemeClr val="dk1"/>
            </a:fillRef>
            <a:effectRef idx="1">
              <a:schemeClr val="dk1"/>
            </a:effectRef>
            <a:fontRef idx="minor">
              <a:schemeClr val="tx1"/>
            </a:fontRef>
          </p:style>
        </p:cxnSp>
        <p:sp>
          <p:nvSpPr>
            <p:cNvPr id="8" name="テキスト ボックス 7"/>
            <p:cNvSpPr txBox="1"/>
            <p:nvPr/>
          </p:nvSpPr>
          <p:spPr>
            <a:xfrm>
              <a:off x="5724128" y="2420888"/>
              <a:ext cx="679853" cy="369332"/>
            </a:xfrm>
            <a:prstGeom prst="rect">
              <a:avLst/>
            </a:prstGeom>
            <a:solidFill>
              <a:schemeClr val="bg1"/>
            </a:solidFill>
          </p:spPr>
          <p:txBody>
            <a:bodyPr wrap="square" rtlCol="0">
              <a:spAutoFit/>
            </a:bodyPr>
            <a:lstStyle/>
            <a:p>
              <a:r>
                <a:rPr kumimoji="1" lang="en-US" altLang="ja-JP" dirty="0" smtClean="0"/>
                <a:t>(0,0)</a:t>
              </a:r>
              <a:endParaRPr kumimoji="1" lang="ja-JP" altLang="en-US" dirty="0"/>
            </a:p>
          </p:txBody>
        </p:sp>
        <p:cxnSp>
          <p:nvCxnSpPr>
            <p:cNvPr id="14" name="直線コネクタ 13"/>
            <p:cNvCxnSpPr/>
            <p:nvPr/>
          </p:nvCxnSpPr>
          <p:spPr>
            <a:xfrm flipH="1" flipV="1">
              <a:off x="6273094" y="3256897"/>
              <a:ext cx="220509" cy="1"/>
            </a:xfrm>
            <a:prstGeom prst="line">
              <a:avLst/>
            </a:prstGeom>
            <a:solidFill>
              <a:schemeClr val="bg1"/>
            </a:solidFill>
            <a:ln>
              <a:prstDash val="sysDash"/>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6296037" y="2430201"/>
              <a:ext cx="580219" cy="369332"/>
            </a:xfrm>
            <a:prstGeom prst="rect">
              <a:avLst/>
            </a:prstGeom>
            <a:solidFill>
              <a:schemeClr val="bg1"/>
            </a:solidFill>
          </p:spPr>
          <p:txBody>
            <a:bodyPr wrap="square" rtlCol="0">
              <a:spAutoFit/>
            </a:bodyPr>
            <a:lstStyle/>
            <a:p>
              <a:r>
                <a:rPr kumimoji="1" lang="en-US" altLang="ja-JP" dirty="0" smtClean="0"/>
                <a:t>100</a:t>
              </a:r>
              <a:endParaRPr kumimoji="1" lang="ja-JP" altLang="en-US" dirty="0"/>
            </a:p>
          </p:txBody>
        </p:sp>
        <p:cxnSp>
          <p:nvCxnSpPr>
            <p:cNvPr id="22" name="直線コネクタ 21"/>
            <p:cNvCxnSpPr/>
            <p:nvPr/>
          </p:nvCxnSpPr>
          <p:spPr>
            <a:xfrm flipH="1">
              <a:off x="6293727" y="4057004"/>
              <a:ext cx="265773" cy="1"/>
            </a:xfrm>
            <a:prstGeom prst="line">
              <a:avLst/>
            </a:prstGeom>
            <a:solidFill>
              <a:schemeClr val="bg1"/>
            </a:solidFill>
            <a:ln>
              <a:prstDash val="sysDash"/>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8048897" y="2441377"/>
              <a:ext cx="275445" cy="369332"/>
            </a:xfrm>
            <a:prstGeom prst="rect">
              <a:avLst/>
            </a:prstGeom>
            <a:solidFill>
              <a:schemeClr val="bg1"/>
            </a:solidFill>
          </p:spPr>
          <p:txBody>
            <a:bodyPr wrap="square" rtlCol="0">
              <a:spAutoFit/>
            </a:bodyPr>
            <a:lstStyle/>
            <a:p>
              <a:r>
                <a:rPr lang="en-US" altLang="ja-JP" dirty="0"/>
                <a:t>x</a:t>
              </a:r>
              <a:endParaRPr kumimoji="1" lang="ja-JP" altLang="en-US" dirty="0"/>
            </a:p>
          </p:txBody>
        </p:sp>
        <p:sp>
          <p:nvSpPr>
            <p:cNvPr id="23" name="テキスト ボックス 22"/>
            <p:cNvSpPr txBox="1"/>
            <p:nvPr/>
          </p:nvSpPr>
          <p:spPr>
            <a:xfrm>
              <a:off x="7468677" y="2430201"/>
              <a:ext cx="580219" cy="369332"/>
            </a:xfrm>
            <a:prstGeom prst="rect">
              <a:avLst/>
            </a:prstGeom>
            <a:solidFill>
              <a:schemeClr val="bg1"/>
            </a:solidFill>
          </p:spPr>
          <p:txBody>
            <a:bodyPr wrap="square" rtlCol="0">
              <a:spAutoFit/>
            </a:bodyPr>
            <a:lstStyle/>
            <a:p>
              <a:r>
                <a:rPr lang="en-US" altLang="ja-JP" dirty="0" smtClean="0"/>
                <a:t>42</a:t>
              </a:r>
              <a:r>
                <a:rPr kumimoji="1" lang="en-US" altLang="ja-JP" dirty="0" smtClean="0"/>
                <a:t>0</a:t>
              </a:r>
              <a:endParaRPr kumimoji="1" lang="ja-JP" altLang="en-US" dirty="0"/>
            </a:p>
          </p:txBody>
        </p:sp>
        <p:cxnSp>
          <p:nvCxnSpPr>
            <p:cNvPr id="6" name="直線矢印コネクタ 5"/>
            <p:cNvCxnSpPr/>
            <p:nvPr/>
          </p:nvCxnSpPr>
          <p:spPr>
            <a:xfrm>
              <a:off x="6273094" y="2775228"/>
              <a:ext cx="1907232" cy="0"/>
            </a:xfrm>
            <a:prstGeom prst="straightConnector1">
              <a:avLst/>
            </a:prstGeom>
            <a:solidFill>
              <a:schemeClr val="bg1"/>
            </a:solidFill>
            <a:ln>
              <a:tailEnd type="triangle"/>
            </a:ln>
          </p:spPr>
          <p:style>
            <a:lnRef idx="2">
              <a:schemeClr val="dk1"/>
            </a:lnRef>
            <a:fillRef idx="0">
              <a:schemeClr val="dk1"/>
            </a:fillRef>
            <a:effectRef idx="1">
              <a:schemeClr val="dk1"/>
            </a:effectRef>
            <a:fontRef idx="minor">
              <a:schemeClr val="tx1"/>
            </a:fontRef>
          </p:style>
        </p:cxnSp>
        <p:cxnSp>
          <p:nvCxnSpPr>
            <p:cNvPr id="3" name="直線コネクタ 2"/>
            <p:cNvCxnSpPr/>
            <p:nvPr/>
          </p:nvCxnSpPr>
          <p:spPr>
            <a:xfrm>
              <a:off x="7782619" y="3253541"/>
              <a:ext cx="0" cy="776143"/>
            </a:xfrm>
            <a:prstGeom prst="line">
              <a:avLst/>
            </a:prstGeom>
            <a:ln w="38100">
              <a:solidFill>
                <a:schemeClr val="tx1">
                  <a:lumMod val="50000"/>
                  <a:lumOff val="50000"/>
                </a:schemeClr>
              </a:solidFill>
            </a:ln>
          </p:spPr>
          <p:style>
            <a:lnRef idx="2">
              <a:schemeClr val="accent4"/>
            </a:lnRef>
            <a:fillRef idx="0">
              <a:schemeClr val="accent4"/>
            </a:fillRef>
            <a:effectRef idx="1">
              <a:schemeClr val="accent4"/>
            </a:effectRef>
            <a:fontRef idx="minor">
              <a:schemeClr val="tx1"/>
            </a:fontRef>
          </p:style>
        </p:cxnSp>
        <p:cxnSp>
          <p:nvCxnSpPr>
            <p:cNvPr id="3072" name="直線コネクタ 3071"/>
            <p:cNvCxnSpPr/>
            <p:nvPr/>
          </p:nvCxnSpPr>
          <p:spPr>
            <a:xfrm>
              <a:off x="6552430" y="4057004"/>
              <a:ext cx="1188278" cy="0"/>
            </a:xfrm>
            <a:prstGeom prst="line">
              <a:avLst/>
            </a:prstGeom>
            <a:ln w="38100">
              <a:solidFill>
                <a:schemeClr val="tx1">
                  <a:lumMod val="50000"/>
                  <a:lumOff val="50000"/>
                </a:schemeClr>
              </a:solidFill>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2900369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基本構造体</a:t>
            </a:r>
          </a:p>
        </p:txBody>
      </p:sp>
      <p:sp>
        <p:nvSpPr>
          <p:cNvPr id="3074" name="タイトル 1"/>
          <p:cNvSpPr>
            <a:spLocks noGrp="1"/>
          </p:cNvSpPr>
          <p:nvPr>
            <p:ph type="title"/>
          </p:nvPr>
        </p:nvSpPr>
        <p:spPr>
          <a:xfrm>
            <a:off x="457200" y="274638"/>
            <a:ext cx="8229600" cy="850900"/>
          </a:xfrm>
        </p:spPr>
        <p:txBody>
          <a:bodyPr/>
          <a:lstStyle/>
          <a:p>
            <a:pPr algn="l"/>
            <a:r>
              <a:rPr lang="en-US" altLang="ja-JP" sz="4000" dirty="0" err="1" smtClean="0"/>
              <a:t>Vec</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2400" dirty="0"/>
              <a:t>短い数値ベクトル用の</a:t>
            </a:r>
            <a:r>
              <a:rPr lang="ja-JP" altLang="en-US" sz="2400" dirty="0" smtClean="0"/>
              <a:t>クラステンプレート</a:t>
            </a:r>
            <a:endParaRPr lang="ja-JP" altLang="en-US" sz="2400" dirty="0"/>
          </a:p>
          <a:p>
            <a:r>
              <a:rPr lang="ja-JP" altLang="en-US" sz="2400" dirty="0" smtClean="0"/>
              <a:t>例えば、特徴</a:t>
            </a:r>
            <a:r>
              <a:rPr lang="ja-JP" altLang="en-US" sz="2400" dirty="0"/>
              <a:t>検出した</a:t>
            </a:r>
            <a:r>
              <a:rPr lang="ja-JP" altLang="en-US" sz="2400" dirty="0" smtClean="0"/>
              <a:t>結果の保持など</a:t>
            </a:r>
            <a:endParaRPr lang="ja-JP" altLang="en-US" sz="2400" dirty="0"/>
          </a:p>
          <a:p>
            <a:r>
              <a:rPr lang="ja-JP" altLang="en-US" sz="2400" dirty="0" smtClean="0"/>
              <a:t>型</a:t>
            </a:r>
            <a:r>
              <a:rPr lang="ja-JP" altLang="en-US" sz="2400" dirty="0"/>
              <a:t>の</a:t>
            </a:r>
            <a:r>
              <a:rPr lang="ja-JP" altLang="en-US" sz="2400" dirty="0" smtClean="0"/>
              <a:t>別名</a:t>
            </a:r>
            <a:endParaRPr lang="en-US" altLang="ja-JP" sz="2400" dirty="0" smtClean="0"/>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typedef</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hlinkClick r:id="rId3"/>
              </a:rPr>
              <a:t>Vec</a:t>
            </a:r>
            <a:r>
              <a:rPr lang="en-US" altLang="ja-JP" sz="1600" dirty="0">
                <a:latin typeface="ＭＳ ゴシック" panose="020B0609070205080204" pitchFamily="49" charset="-128"/>
                <a:ea typeface="ＭＳ ゴシック" panose="020B0609070205080204" pitchFamily="49" charset="-128"/>
              </a:rPr>
              <a:t>&lt;</a:t>
            </a:r>
            <a:r>
              <a:rPr lang="en-US" altLang="ja-JP" sz="1600" dirty="0" err="1">
                <a:latin typeface="ＭＳ ゴシック" panose="020B0609070205080204" pitchFamily="49" charset="-128"/>
                <a:ea typeface="ＭＳ ゴシック" panose="020B0609070205080204" pitchFamily="49" charset="-128"/>
              </a:rPr>
              <a:t>uchar</a:t>
            </a:r>
            <a:r>
              <a:rPr lang="en-US" altLang="ja-JP" sz="1600" dirty="0">
                <a:latin typeface="ＭＳ ゴシック" panose="020B0609070205080204" pitchFamily="49" charset="-128"/>
                <a:ea typeface="ＭＳ ゴシック" panose="020B0609070205080204" pitchFamily="49" charset="-128"/>
              </a:rPr>
              <a:t>, 2&gt; Vec2b;</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typedef</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hlinkClick r:id="rId3"/>
              </a:rPr>
              <a:t>Vec</a:t>
            </a:r>
            <a:r>
              <a:rPr lang="en-US" altLang="ja-JP" sz="1600" dirty="0" smtClean="0">
                <a:latin typeface="ＭＳ ゴシック" panose="020B0609070205080204" pitchFamily="49" charset="-128"/>
                <a:ea typeface="ＭＳ ゴシック" panose="020B0609070205080204" pitchFamily="49" charset="-128"/>
              </a:rPr>
              <a:t>&lt;</a:t>
            </a:r>
            <a:r>
              <a:rPr lang="en-US" altLang="ja-JP" sz="1600" dirty="0" err="1" smtClean="0">
                <a:latin typeface="ＭＳ ゴシック" panose="020B0609070205080204" pitchFamily="49" charset="-128"/>
                <a:ea typeface="ＭＳ ゴシック" panose="020B0609070205080204" pitchFamily="49" charset="-128"/>
              </a:rPr>
              <a:t>uchar</a:t>
            </a:r>
            <a:r>
              <a:rPr lang="en-US" altLang="ja-JP" sz="1600" dirty="0">
                <a:latin typeface="ＭＳ ゴシック" panose="020B0609070205080204" pitchFamily="49" charset="-128"/>
                <a:ea typeface="ＭＳ ゴシック" panose="020B0609070205080204" pitchFamily="49" charset="-128"/>
              </a:rPr>
              <a:t>, 3&gt; Vec3b;</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typedef</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hlinkClick r:id="rId3"/>
              </a:rPr>
              <a:t>Vec</a:t>
            </a:r>
            <a:r>
              <a:rPr lang="en-US" altLang="ja-JP" sz="1600" dirty="0" smtClean="0">
                <a:latin typeface="ＭＳ ゴシック" panose="020B0609070205080204" pitchFamily="49" charset="-128"/>
                <a:ea typeface="ＭＳ ゴシック" panose="020B0609070205080204" pitchFamily="49" charset="-128"/>
              </a:rPr>
              <a:t>&lt;</a:t>
            </a:r>
            <a:r>
              <a:rPr lang="en-US" altLang="ja-JP" sz="1600" dirty="0" err="1" smtClean="0">
                <a:latin typeface="ＭＳ ゴシック" panose="020B0609070205080204" pitchFamily="49" charset="-128"/>
                <a:ea typeface="ＭＳ ゴシック" panose="020B0609070205080204" pitchFamily="49" charset="-128"/>
              </a:rPr>
              <a:t>uchar</a:t>
            </a:r>
            <a:r>
              <a:rPr lang="en-US" altLang="ja-JP" sz="1600" dirty="0">
                <a:latin typeface="ＭＳ ゴシック" panose="020B0609070205080204" pitchFamily="49" charset="-128"/>
                <a:ea typeface="ＭＳ ゴシック" panose="020B0609070205080204" pitchFamily="49" charset="-128"/>
              </a:rPr>
              <a:t>, 4&gt; Vec4b;</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typedef</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hlinkClick r:id="rId3"/>
              </a:rPr>
              <a:t>Vec</a:t>
            </a:r>
            <a:r>
              <a:rPr lang="en-US" altLang="ja-JP" sz="1600" dirty="0" smtClean="0">
                <a:latin typeface="ＭＳ ゴシック" panose="020B0609070205080204" pitchFamily="49" charset="-128"/>
                <a:ea typeface="ＭＳ ゴシック" panose="020B0609070205080204" pitchFamily="49" charset="-128"/>
              </a:rPr>
              <a:t>&lt;short</a:t>
            </a:r>
            <a:r>
              <a:rPr lang="en-US" altLang="ja-JP" sz="1600" dirty="0">
                <a:latin typeface="ＭＳ ゴシック" panose="020B0609070205080204" pitchFamily="49" charset="-128"/>
                <a:ea typeface="ＭＳ ゴシック" panose="020B0609070205080204" pitchFamily="49" charset="-128"/>
              </a:rPr>
              <a:t>, 2&gt; Vec2s;</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typedef</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hlinkClick r:id="rId3"/>
              </a:rPr>
              <a:t>Vec</a:t>
            </a:r>
            <a:r>
              <a:rPr lang="en-US" altLang="ja-JP" sz="1600" dirty="0" smtClean="0">
                <a:latin typeface="ＭＳ ゴシック" panose="020B0609070205080204" pitchFamily="49" charset="-128"/>
                <a:ea typeface="ＭＳ ゴシック" panose="020B0609070205080204" pitchFamily="49" charset="-128"/>
              </a:rPr>
              <a:t>&lt;short</a:t>
            </a:r>
            <a:r>
              <a:rPr lang="en-US" altLang="ja-JP" sz="1600" dirty="0">
                <a:latin typeface="ＭＳ ゴシック" panose="020B0609070205080204" pitchFamily="49" charset="-128"/>
                <a:ea typeface="ＭＳ ゴシック" panose="020B0609070205080204" pitchFamily="49" charset="-128"/>
              </a:rPr>
              <a:t>, 3&gt; Vec3s;</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typedef</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hlinkClick r:id="rId3"/>
              </a:rPr>
              <a:t>Vec</a:t>
            </a:r>
            <a:r>
              <a:rPr lang="en-US" altLang="ja-JP" sz="1600" dirty="0" smtClean="0">
                <a:latin typeface="ＭＳ ゴシック" panose="020B0609070205080204" pitchFamily="49" charset="-128"/>
                <a:ea typeface="ＭＳ ゴシック" panose="020B0609070205080204" pitchFamily="49" charset="-128"/>
              </a:rPr>
              <a:t>&lt;short</a:t>
            </a:r>
            <a:r>
              <a:rPr lang="en-US" altLang="ja-JP" sz="1600" dirty="0">
                <a:latin typeface="ＭＳ ゴシック" panose="020B0609070205080204" pitchFamily="49" charset="-128"/>
                <a:ea typeface="ＭＳ ゴシック" panose="020B0609070205080204" pitchFamily="49" charset="-128"/>
              </a:rPr>
              <a:t>, 4&gt; Vec4s;</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typedef</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hlinkClick r:id="rId3"/>
              </a:rPr>
              <a:t>Vec</a:t>
            </a:r>
            <a:r>
              <a:rPr lang="en-US" altLang="ja-JP" sz="1600" dirty="0" smtClean="0">
                <a:latin typeface="ＭＳ ゴシック" panose="020B0609070205080204" pitchFamily="49" charset="-128"/>
                <a:ea typeface="ＭＳ ゴシック" panose="020B0609070205080204" pitchFamily="49" charset="-128"/>
              </a:rPr>
              <a:t>&lt;</a:t>
            </a:r>
            <a:r>
              <a:rPr lang="en-US" altLang="ja-JP" sz="1600" dirty="0" err="1" smtClean="0">
                <a:latin typeface="ＭＳ ゴシック" panose="020B0609070205080204" pitchFamily="49" charset="-128"/>
                <a:ea typeface="ＭＳ ゴシック" panose="020B0609070205080204" pitchFamily="49" charset="-128"/>
              </a:rPr>
              <a:t>int</a:t>
            </a:r>
            <a:r>
              <a:rPr lang="en-US" altLang="ja-JP" sz="1600" dirty="0">
                <a:latin typeface="ＭＳ ゴシック" panose="020B0609070205080204" pitchFamily="49" charset="-128"/>
                <a:ea typeface="ＭＳ ゴシック" panose="020B0609070205080204" pitchFamily="49" charset="-128"/>
              </a:rPr>
              <a:t>, 2&gt;Vec2i;</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typedef</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hlinkClick r:id="rId3"/>
              </a:rPr>
              <a:t>Vec</a:t>
            </a:r>
            <a:r>
              <a:rPr lang="en-US" altLang="ja-JP" sz="1600" dirty="0" smtClean="0">
                <a:latin typeface="ＭＳ ゴシック" panose="020B0609070205080204" pitchFamily="49" charset="-128"/>
                <a:ea typeface="ＭＳ ゴシック" panose="020B0609070205080204" pitchFamily="49" charset="-128"/>
              </a:rPr>
              <a:t>&lt;</a:t>
            </a:r>
            <a:r>
              <a:rPr lang="en-US" altLang="ja-JP" sz="1600" dirty="0" err="1" smtClean="0">
                <a:latin typeface="ＭＳ ゴシック" panose="020B0609070205080204" pitchFamily="49" charset="-128"/>
                <a:ea typeface="ＭＳ ゴシック" panose="020B0609070205080204" pitchFamily="49" charset="-128"/>
              </a:rPr>
              <a:t>int</a:t>
            </a:r>
            <a:r>
              <a:rPr lang="en-US" altLang="ja-JP" sz="1600" dirty="0">
                <a:latin typeface="ＭＳ ゴシック" panose="020B0609070205080204" pitchFamily="49" charset="-128"/>
                <a:ea typeface="ＭＳ ゴシック" panose="020B0609070205080204" pitchFamily="49" charset="-128"/>
              </a:rPr>
              <a:t>, 3&gt; Vec3i;</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typedef</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hlinkClick r:id="rId3"/>
              </a:rPr>
              <a:t>Vec</a:t>
            </a:r>
            <a:r>
              <a:rPr lang="en-US" altLang="ja-JP" sz="1600" dirty="0" smtClean="0">
                <a:latin typeface="ＭＳ ゴシック" panose="020B0609070205080204" pitchFamily="49" charset="-128"/>
                <a:ea typeface="ＭＳ ゴシック" panose="020B0609070205080204" pitchFamily="49" charset="-128"/>
              </a:rPr>
              <a:t>&lt;</a:t>
            </a:r>
            <a:r>
              <a:rPr lang="en-US" altLang="ja-JP" sz="1600" dirty="0" err="1" smtClean="0">
                <a:latin typeface="ＭＳ ゴシック" panose="020B0609070205080204" pitchFamily="49" charset="-128"/>
                <a:ea typeface="ＭＳ ゴシック" panose="020B0609070205080204" pitchFamily="49" charset="-128"/>
              </a:rPr>
              <a:t>int</a:t>
            </a:r>
            <a:r>
              <a:rPr lang="en-US" altLang="ja-JP" sz="1600" dirty="0">
                <a:latin typeface="ＭＳ ゴシック" panose="020B0609070205080204" pitchFamily="49" charset="-128"/>
                <a:ea typeface="ＭＳ ゴシック" panose="020B0609070205080204" pitchFamily="49" charset="-128"/>
              </a:rPr>
              <a:t>, 4&gt; Vec4i</a:t>
            </a:r>
            <a:r>
              <a:rPr lang="en-US" altLang="ja-JP" sz="1600" dirty="0" smtClean="0">
                <a:latin typeface="ＭＳ ゴシック" panose="020B0609070205080204" pitchFamily="49" charset="-128"/>
                <a:ea typeface="ＭＳ ゴシック" panose="020B0609070205080204" pitchFamily="49" charset="-128"/>
              </a:rPr>
              <a:t>;</a:t>
            </a:r>
          </a:p>
          <a:p>
            <a:pPr marL="400050" lvl="1" indent="0">
              <a:buNone/>
            </a:pPr>
            <a:endParaRPr lang="en-US" altLang="ja-JP" sz="1600" dirty="0" smtClean="0">
              <a:latin typeface="ＭＳ ゴシック" panose="020B0609070205080204" pitchFamily="49" charset="-128"/>
              <a:ea typeface="ＭＳ ゴシック" panose="020B0609070205080204" pitchFamily="49" charset="-128"/>
            </a:endParaRPr>
          </a:p>
          <a:p>
            <a:pPr marL="400050" lvl="1" indent="0">
              <a:buNone/>
            </a:pPr>
            <a:endParaRPr lang="en-US" altLang="ja-JP" sz="1600" dirty="0">
              <a:latin typeface="ＭＳ ゴシック" panose="020B0609070205080204" pitchFamily="49" charset="-128"/>
              <a:ea typeface="ＭＳ ゴシック" panose="020B0609070205080204" pitchFamily="49" charset="-128"/>
            </a:endParaRPr>
          </a:p>
          <a:p>
            <a:r>
              <a:rPr lang="ja-JP" altLang="en-US" sz="2400" dirty="0" smtClean="0"/>
              <a:t>各要素</a:t>
            </a:r>
            <a:r>
              <a:rPr lang="ja-JP" altLang="en-US" sz="2400" dirty="0"/>
              <a:t>には、</a:t>
            </a:r>
            <a:r>
              <a:rPr lang="en-US" altLang="ja-JP" sz="2400" dirty="0"/>
              <a:t>operator[]</a:t>
            </a:r>
            <a:r>
              <a:rPr lang="ja-JP" altLang="en-US" sz="2400" dirty="0"/>
              <a:t>に</a:t>
            </a:r>
            <a:r>
              <a:rPr lang="ja-JP" altLang="en-US" sz="2400" dirty="0" smtClean="0"/>
              <a:t>よってアクセス可能</a:t>
            </a:r>
            <a:endParaRPr lang="en-US" altLang="ja-JP" sz="24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13</a:t>
            </a:fld>
            <a:endParaRPr lang="ja-JP" altLang="en-US">
              <a:solidFill>
                <a:srgbClr val="898989"/>
              </a:solidFill>
            </a:endParaRPr>
          </a:p>
        </p:txBody>
      </p:sp>
      <p:sp>
        <p:nvSpPr>
          <p:cNvPr id="5" name="コンテンツ プレースホルダ 2"/>
          <p:cNvSpPr txBox="1">
            <a:spLocks/>
          </p:cNvSpPr>
          <p:nvPr/>
        </p:nvSpPr>
        <p:spPr bwMode="auto">
          <a:xfrm>
            <a:off x="4283968" y="3068960"/>
            <a:ext cx="4402832"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typedef</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hlinkClick r:id="rId3"/>
              </a:rPr>
              <a:t>Vec</a:t>
            </a:r>
            <a:r>
              <a:rPr lang="en-US" altLang="ja-JP" sz="1600" dirty="0" smtClean="0">
                <a:latin typeface="ＭＳ ゴシック" panose="020B0609070205080204" pitchFamily="49" charset="-128"/>
                <a:ea typeface="ＭＳ ゴシック" panose="020B0609070205080204" pitchFamily="49" charset="-128"/>
              </a:rPr>
              <a:t>&lt;float, 2&gt; Vec2f;</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typedef</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hlinkClick r:id="rId3"/>
              </a:rPr>
              <a:t>Vec</a:t>
            </a:r>
            <a:r>
              <a:rPr lang="en-US" altLang="ja-JP" sz="1600" dirty="0" smtClean="0">
                <a:latin typeface="ＭＳ ゴシック" panose="020B0609070205080204" pitchFamily="49" charset="-128"/>
                <a:ea typeface="ＭＳ ゴシック" panose="020B0609070205080204" pitchFamily="49" charset="-128"/>
              </a:rPr>
              <a:t>&lt;float, 3&gt; Vec3f;</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typedef</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hlinkClick r:id="rId3"/>
              </a:rPr>
              <a:t>Vec</a:t>
            </a:r>
            <a:r>
              <a:rPr lang="en-US" altLang="ja-JP" sz="1600" dirty="0" smtClean="0">
                <a:latin typeface="ＭＳ ゴシック" panose="020B0609070205080204" pitchFamily="49" charset="-128"/>
                <a:ea typeface="ＭＳ ゴシック" panose="020B0609070205080204" pitchFamily="49" charset="-128"/>
              </a:rPr>
              <a:t>&lt;float, 4&gt; Vec4f;</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typedef</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hlinkClick r:id="rId3"/>
              </a:rPr>
              <a:t>Vec</a:t>
            </a:r>
            <a:r>
              <a:rPr lang="en-US" altLang="ja-JP" sz="1600" dirty="0" smtClean="0">
                <a:latin typeface="ＭＳ ゴシック" panose="020B0609070205080204" pitchFamily="49" charset="-128"/>
                <a:ea typeface="ＭＳ ゴシック" panose="020B0609070205080204" pitchFamily="49" charset="-128"/>
              </a:rPr>
              <a:t>&lt;float, 6&gt; Vec6f;</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typedef</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hlinkClick r:id="rId3"/>
              </a:rPr>
              <a:t>Vec</a:t>
            </a:r>
            <a:r>
              <a:rPr lang="en-US" altLang="ja-JP" sz="1600" dirty="0" smtClean="0">
                <a:latin typeface="ＭＳ ゴシック" panose="020B0609070205080204" pitchFamily="49" charset="-128"/>
                <a:ea typeface="ＭＳ ゴシック" panose="020B0609070205080204" pitchFamily="49" charset="-128"/>
              </a:rPr>
              <a:t>&lt;double, 2&gt; Vec2d;</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typedef</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hlinkClick r:id="rId3"/>
              </a:rPr>
              <a:t>Vec</a:t>
            </a:r>
            <a:r>
              <a:rPr lang="en-US" altLang="ja-JP" sz="1600" dirty="0" smtClean="0">
                <a:latin typeface="ＭＳ ゴシック" panose="020B0609070205080204" pitchFamily="49" charset="-128"/>
                <a:ea typeface="ＭＳ ゴシック" panose="020B0609070205080204" pitchFamily="49" charset="-128"/>
              </a:rPr>
              <a:t>&lt;double, 3&gt; Vec3d;</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typedef</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hlinkClick r:id="rId3"/>
              </a:rPr>
              <a:t>Vec</a:t>
            </a:r>
            <a:r>
              <a:rPr lang="en-US" altLang="ja-JP" sz="1600" dirty="0" smtClean="0">
                <a:latin typeface="ＭＳ ゴシック" panose="020B0609070205080204" pitchFamily="49" charset="-128"/>
                <a:ea typeface="ＭＳ ゴシック" panose="020B0609070205080204" pitchFamily="49" charset="-128"/>
              </a:rPr>
              <a:t>&lt;double, 4&gt; Vec4d;</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typedef</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hlinkClick r:id="rId3"/>
              </a:rPr>
              <a:t>Vec</a:t>
            </a:r>
            <a:r>
              <a:rPr lang="en-US" altLang="ja-JP" sz="1600" dirty="0" smtClean="0">
                <a:latin typeface="ＭＳ ゴシック" panose="020B0609070205080204" pitchFamily="49" charset="-128"/>
                <a:ea typeface="ＭＳ ゴシック" panose="020B0609070205080204" pitchFamily="49" charset="-128"/>
              </a:rPr>
              <a:t>&lt;double, 6&gt; Vec6d;</a:t>
            </a:r>
            <a:endParaRPr lang="en-US" altLang="ja-JP" sz="2400" dirty="0" smtClean="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4058882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基本構造体</a:t>
            </a:r>
          </a:p>
        </p:txBody>
      </p:sp>
      <p:sp>
        <p:nvSpPr>
          <p:cNvPr id="3074" name="タイトル 1"/>
          <p:cNvSpPr>
            <a:spLocks noGrp="1"/>
          </p:cNvSpPr>
          <p:nvPr>
            <p:ph type="title"/>
          </p:nvPr>
        </p:nvSpPr>
        <p:spPr>
          <a:xfrm>
            <a:off x="457200" y="274638"/>
            <a:ext cx="8229600" cy="850900"/>
          </a:xfrm>
        </p:spPr>
        <p:txBody>
          <a:bodyPr/>
          <a:lstStyle/>
          <a:p>
            <a:pPr algn="l"/>
            <a:r>
              <a:rPr lang="en-US" altLang="ja-JP" sz="4000" dirty="0"/>
              <a:t>Scalar</a:t>
            </a:r>
            <a:r>
              <a:rPr lang="en-US" altLang="ja-JP" sz="4000" dirty="0" smtClean="0"/>
              <a:t>_</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en-US" altLang="ja-JP" sz="2400" dirty="0"/>
              <a:t>4</a:t>
            </a:r>
            <a:r>
              <a:rPr lang="ja-JP" altLang="en-US" sz="2400" dirty="0" smtClean="0"/>
              <a:t>要素ベクトル</a:t>
            </a:r>
            <a:r>
              <a:rPr lang="ja-JP" altLang="en-US" sz="2400" dirty="0"/>
              <a:t>の</a:t>
            </a:r>
            <a:r>
              <a:rPr lang="ja-JP" altLang="en-US" sz="2400" dirty="0" smtClean="0"/>
              <a:t>クラステンプレート</a:t>
            </a:r>
            <a:endParaRPr lang="ja-JP" altLang="en-US" sz="2400" dirty="0"/>
          </a:p>
          <a:p>
            <a:r>
              <a:rPr lang="ja-JP" altLang="en-US" sz="2400" dirty="0" smtClean="0"/>
              <a:t>例えば、ピクセル値</a:t>
            </a:r>
            <a:r>
              <a:rPr lang="en-US" altLang="ja-JP" sz="2400" dirty="0" smtClean="0"/>
              <a:t>(</a:t>
            </a:r>
            <a:r>
              <a:rPr lang="ja-JP" altLang="en-US" sz="2400" dirty="0" smtClean="0"/>
              <a:t>色</a:t>
            </a:r>
            <a:r>
              <a:rPr lang="en-US" altLang="ja-JP" sz="2400" dirty="0" smtClean="0"/>
              <a:t>)</a:t>
            </a:r>
            <a:r>
              <a:rPr lang="ja-JP" altLang="en-US" sz="2400" dirty="0" smtClean="0"/>
              <a:t>の指定など</a:t>
            </a:r>
            <a:endParaRPr lang="en-US" altLang="ja-JP" sz="2400" dirty="0" smtClean="0"/>
          </a:p>
          <a:p>
            <a:r>
              <a:rPr lang="ja-JP" altLang="en-US" sz="2400" dirty="0" smtClean="0"/>
              <a:t>型</a:t>
            </a:r>
            <a:r>
              <a:rPr lang="ja-JP" altLang="en-US" sz="2400" dirty="0"/>
              <a:t>の</a:t>
            </a:r>
            <a:r>
              <a:rPr lang="ja-JP" altLang="en-US" sz="2400" dirty="0" smtClean="0"/>
              <a:t>別名</a:t>
            </a:r>
            <a:endParaRPr lang="en-US" altLang="ja-JP" sz="2400" dirty="0" smtClean="0"/>
          </a:p>
          <a:p>
            <a:pPr marL="400050" lvl="1" indent="0">
              <a:buNone/>
            </a:pPr>
            <a:r>
              <a:rPr lang="en-US" altLang="ja-JP" sz="2000" dirty="0" err="1" smtClean="0">
                <a:latin typeface="ＭＳ ゴシック" panose="020B0609070205080204" pitchFamily="49" charset="-128"/>
                <a:ea typeface="ＭＳ ゴシック" panose="020B0609070205080204" pitchFamily="49" charset="-128"/>
              </a:rPr>
              <a:t>typedef</a:t>
            </a:r>
            <a:r>
              <a:rPr lang="en-US" altLang="ja-JP" sz="2000" dirty="0" smtClean="0">
                <a:latin typeface="ＭＳ ゴシック" panose="020B0609070205080204" pitchFamily="49" charset="-128"/>
                <a:ea typeface="ＭＳ ゴシック" panose="020B0609070205080204" pitchFamily="49" charset="-128"/>
              </a:rPr>
              <a:t> </a:t>
            </a:r>
            <a:r>
              <a:rPr lang="en-US" altLang="ja-JP" sz="2000" dirty="0" smtClean="0">
                <a:latin typeface="ＭＳ ゴシック" panose="020B0609070205080204" pitchFamily="49" charset="-128"/>
                <a:ea typeface="ＭＳ ゴシック" panose="020B0609070205080204" pitchFamily="49" charset="-128"/>
                <a:hlinkClick r:id="rId3"/>
              </a:rPr>
              <a:t>Scalar_</a:t>
            </a:r>
            <a:r>
              <a:rPr lang="en-US" altLang="ja-JP" sz="2000" dirty="0" smtClean="0">
                <a:latin typeface="ＭＳ ゴシック" panose="020B0609070205080204" pitchFamily="49" charset="-128"/>
                <a:ea typeface="ＭＳ ゴシック" panose="020B0609070205080204" pitchFamily="49" charset="-128"/>
              </a:rPr>
              <a:t>&lt;double&gt; Scalar;</a:t>
            </a:r>
            <a:endParaRPr lang="ja-JP" altLang="en-US" sz="2000" dirty="0" smtClean="0">
              <a:latin typeface="ＭＳ ゴシック" panose="020B0609070205080204" pitchFamily="49" charset="-128"/>
              <a:ea typeface="ＭＳ ゴシック" panose="020B0609070205080204" pitchFamily="49" charset="-128"/>
            </a:endParaRPr>
          </a:p>
          <a:p>
            <a:r>
              <a:rPr lang="ja-JP" altLang="en-US" sz="2400" dirty="0" smtClean="0"/>
              <a:t>コンストラクト</a:t>
            </a:r>
            <a:endParaRPr lang="ja-JP" altLang="en-US" sz="2400" dirty="0"/>
          </a:p>
          <a:p>
            <a:pPr marL="400050" lvl="1" indent="0">
              <a:buNone/>
            </a:pPr>
            <a:r>
              <a:rPr lang="en-US" altLang="ja-JP" sz="2000" dirty="0" smtClean="0">
                <a:latin typeface="ＭＳ ゴシック" panose="020B0609070205080204" pitchFamily="49" charset="-128"/>
                <a:ea typeface="ＭＳ ゴシック" panose="020B0609070205080204" pitchFamily="49" charset="-128"/>
              </a:rPr>
              <a:t>Scalar white(255,255,255);</a:t>
            </a:r>
            <a:r>
              <a:rPr lang="en-US" altLang="ja-JP" sz="2000" dirty="0">
                <a:latin typeface="ＭＳ ゴシック" panose="020B0609070205080204" pitchFamily="49" charset="-128"/>
                <a:ea typeface="ＭＳ ゴシック" panose="020B0609070205080204" pitchFamily="49" charset="-128"/>
              </a:rPr>
              <a:t>	</a:t>
            </a:r>
            <a:r>
              <a:rPr lang="en-US" altLang="ja-JP" sz="2000" dirty="0" smtClean="0">
                <a:latin typeface="ＭＳ ゴシック" panose="020B0609070205080204" pitchFamily="49" charset="-128"/>
                <a:ea typeface="ＭＳ ゴシック" panose="020B0609070205080204" pitchFamily="49" charset="-128"/>
              </a:rPr>
              <a:t>/* </a:t>
            </a:r>
            <a:r>
              <a:rPr lang="ja-JP" altLang="en-US" sz="2000" dirty="0" smtClean="0">
                <a:effectLst>
                  <a:outerShdw blurRad="38100" dist="38100" dir="2700000" algn="tl">
                    <a:srgbClr val="000000">
                      <a:alpha val="43137"/>
                    </a:srgbClr>
                  </a:outerShdw>
                </a:effectLst>
                <a:latin typeface="ＭＳ ゴシック" panose="020B0609070205080204" pitchFamily="49" charset="-128"/>
                <a:ea typeface="ＭＳ ゴシック" panose="020B0609070205080204" pitchFamily="49" charset="-128"/>
              </a:rPr>
              <a:t>白</a:t>
            </a:r>
            <a:r>
              <a:rPr lang="ja-JP" altLang="en-US" sz="2000" dirty="0" smtClean="0">
                <a:latin typeface="ＭＳ ゴシック" panose="020B0609070205080204" pitchFamily="49" charset="-128"/>
                <a:ea typeface="ＭＳ ゴシック" panose="020B0609070205080204" pitchFamily="49" charset="-128"/>
              </a:rPr>
              <a:t> *</a:t>
            </a:r>
            <a:r>
              <a:rPr lang="en-US" altLang="ja-JP" sz="2000" dirty="0">
                <a:latin typeface="ＭＳ ゴシック" panose="020B0609070205080204" pitchFamily="49" charset="-128"/>
                <a:ea typeface="ＭＳ ゴシック" panose="020B0609070205080204" pitchFamily="49" charset="-128"/>
              </a:rPr>
              <a:t>/</a:t>
            </a:r>
          </a:p>
          <a:p>
            <a:pPr marL="400050" lvl="1" indent="0">
              <a:buNone/>
            </a:pPr>
            <a:r>
              <a:rPr lang="en-US" altLang="ja-JP" sz="2000" dirty="0" smtClean="0">
                <a:latin typeface="ＭＳ ゴシック" panose="020B0609070205080204" pitchFamily="49" charset="-128"/>
                <a:ea typeface="ＭＳ ゴシック" panose="020B0609070205080204" pitchFamily="49" charset="-128"/>
              </a:rPr>
              <a:t>Scalar black(0,0,0);		/* </a:t>
            </a:r>
            <a:r>
              <a:rPr lang="ja-JP" altLang="en-US" sz="2000" dirty="0" smtClean="0">
                <a:latin typeface="ＭＳ ゴシック" panose="020B0609070205080204" pitchFamily="49" charset="-128"/>
                <a:ea typeface="ＭＳ ゴシック" panose="020B0609070205080204" pitchFamily="49" charset="-128"/>
              </a:rPr>
              <a:t>黒 *</a:t>
            </a:r>
            <a:r>
              <a:rPr lang="en-US" altLang="ja-JP" sz="2000" dirty="0">
                <a:latin typeface="ＭＳ ゴシック" panose="020B0609070205080204" pitchFamily="49" charset="-128"/>
                <a:ea typeface="ＭＳ ゴシック" panose="020B0609070205080204" pitchFamily="49" charset="-128"/>
              </a:rPr>
              <a:t>/</a:t>
            </a:r>
          </a:p>
          <a:p>
            <a:pPr marL="400050" lvl="1" indent="0">
              <a:buNone/>
            </a:pPr>
            <a:r>
              <a:rPr lang="en-US" altLang="ja-JP" sz="2000" dirty="0" smtClean="0">
                <a:latin typeface="ＭＳ ゴシック" panose="020B0609070205080204" pitchFamily="49" charset="-128"/>
                <a:ea typeface="ＭＳ ゴシック" panose="020B0609070205080204" pitchFamily="49" charset="-128"/>
              </a:rPr>
              <a:t>Scalar </a:t>
            </a:r>
            <a:r>
              <a:rPr lang="en-US" altLang="ja-JP" sz="2000" dirty="0">
                <a:latin typeface="ＭＳ ゴシック" panose="020B0609070205080204" pitchFamily="49" charset="-128"/>
                <a:ea typeface="ＭＳ ゴシック" panose="020B0609070205080204" pitchFamily="49" charset="-128"/>
              </a:rPr>
              <a:t>blue(255,0,0</a:t>
            </a:r>
            <a:r>
              <a:rPr lang="en-US" altLang="ja-JP" sz="2000" dirty="0" smtClean="0">
                <a:latin typeface="ＭＳ ゴシック" panose="020B0609070205080204" pitchFamily="49" charset="-128"/>
                <a:ea typeface="ＭＳ ゴシック" panose="020B0609070205080204" pitchFamily="49" charset="-128"/>
              </a:rPr>
              <a:t>);		/* </a:t>
            </a:r>
            <a:r>
              <a:rPr lang="ja-JP" altLang="en-US" sz="2000" dirty="0" smtClean="0">
                <a:solidFill>
                  <a:srgbClr val="0070C0"/>
                </a:solidFill>
                <a:latin typeface="ＭＳ ゴシック" panose="020B0609070205080204" pitchFamily="49" charset="-128"/>
                <a:ea typeface="ＭＳ ゴシック" panose="020B0609070205080204" pitchFamily="49" charset="-128"/>
              </a:rPr>
              <a:t>青</a:t>
            </a:r>
            <a:r>
              <a:rPr lang="ja-JP" altLang="en-US" sz="2000" dirty="0" smtClean="0">
                <a:latin typeface="ＭＳ ゴシック" panose="020B0609070205080204" pitchFamily="49" charset="-128"/>
                <a:ea typeface="ＭＳ ゴシック" panose="020B0609070205080204" pitchFamily="49" charset="-128"/>
              </a:rPr>
              <a:t> *</a:t>
            </a:r>
            <a:r>
              <a:rPr lang="en-US" altLang="ja-JP" sz="2000" dirty="0">
                <a:latin typeface="ＭＳ ゴシック" panose="020B0609070205080204" pitchFamily="49" charset="-128"/>
                <a:ea typeface="ＭＳ ゴシック" panose="020B0609070205080204" pitchFamily="49" charset="-128"/>
              </a:rPr>
              <a:t>/</a:t>
            </a:r>
          </a:p>
          <a:p>
            <a:pPr marL="400050" lvl="1" indent="0">
              <a:buNone/>
            </a:pPr>
            <a:r>
              <a:rPr lang="en-US" altLang="ja-JP" sz="2000" dirty="0" smtClean="0">
                <a:latin typeface="ＭＳ ゴシック" panose="020B0609070205080204" pitchFamily="49" charset="-128"/>
                <a:ea typeface="ＭＳ ゴシック" panose="020B0609070205080204" pitchFamily="49" charset="-128"/>
              </a:rPr>
              <a:t>Scalar green(0,255,0);		/* </a:t>
            </a:r>
            <a:r>
              <a:rPr lang="ja-JP" altLang="en-US" sz="2000" dirty="0" smtClean="0">
                <a:solidFill>
                  <a:srgbClr val="00B050"/>
                </a:solidFill>
                <a:latin typeface="ＭＳ ゴシック" panose="020B0609070205080204" pitchFamily="49" charset="-128"/>
                <a:ea typeface="ＭＳ ゴシック" panose="020B0609070205080204" pitchFamily="49" charset="-128"/>
              </a:rPr>
              <a:t>緑</a:t>
            </a:r>
            <a:r>
              <a:rPr lang="ja-JP" altLang="en-US" sz="2000" dirty="0" smtClean="0">
                <a:latin typeface="ＭＳ ゴシック" panose="020B0609070205080204" pitchFamily="49" charset="-128"/>
                <a:ea typeface="ＭＳ ゴシック" panose="020B0609070205080204" pitchFamily="49" charset="-128"/>
              </a:rPr>
              <a:t> *</a:t>
            </a:r>
            <a:r>
              <a:rPr lang="en-US" altLang="ja-JP" sz="2000" dirty="0">
                <a:latin typeface="ＭＳ ゴシック" panose="020B0609070205080204" pitchFamily="49" charset="-128"/>
                <a:ea typeface="ＭＳ ゴシック" panose="020B0609070205080204" pitchFamily="49" charset="-128"/>
              </a:rPr>
              <a:t>/</a:t>
            </a:r>
          </a:p>
          <a:p>
            <a:pPr marL="400050" lvl="1" indent="0">
              <a:buNone/>
            </a:pPr>
            <a:r>
              <a:rPr lang="en-US" altLang="ja-JP" sz="2000" dirty="0" smtClean="0">
                <a:latin typeface="ＭＳ ゴシック" panose="020B0609070205080204" pitchFamily="49" charset="-128"/>
                <a:ea typeface="ＭＳ ゴシック" panose="020B0609070205080204" pitchFamily="49" charset="-128"/>
              </a:rPr>
              <a:t>Scalar red(0,0,255);		/* </a:t>
            </a:r>
            <a:r>
              <a:rPr lang="ja-JP" altLang="en-US" sz="2000" dirty="0" smtClean="0">
                <a:solidFill>
                  <a:srgbClr val="FF0000"/>
                </a:solidFill>
                <a:latin typeface="ＭＳ ゴシック" panose="020B0609070205080204" pitchFamily="49" charset="-128"/>
                <a:ea typeface="ＭＳ ゴシック" panose="020B0609070205080204" pitchFamily="49" charset="-128"/>
              </a:rPr>
              <a:t>赤 </a:t>
            </a:r>
            <a:r>
              <a:rPr lang="ja-JP" altLang="en-US" sz="2000" dirty="0" smtClean="0">
                <a:latin typeface="ＭＳ ゴシック" panose="020B0609070205080204" pitchFamily="49" charset="-128"/>
                <a:ea typeface="ＭＳ ゴシック" panose="020B0609070205080204" pitchFamily="49" charset="-128"/>
              </a:rPr>
              <a:t>*</a:t>
            </a:r>
            <a:r>
              <a:rPr lang="en-US" altLang="ja-JP" sz="2000" dirty="0" smtClean="0">
                <a:latin typeface="ＭＳ ゴシック" panose="020B0609070205080204" pitchFamily="49" charset="-128"/>
                <a:ea typeface="ＭＳ ゴシック" panose="020B0609070205080204" pitchFamily="49" charset="-128"/>
              </a:rPr>
              <a:t>/</a:t>
            </a:r>
          </a:p>
          <a:p>
            <a:pPr marL="400050" lvl="1" indent="0">
              <a:buNone/>
            </a:pPr>
            <a:endParaRPr lang="en-US" altLang="ja-JP" sz="2000" dirty="0">
              <a:latin typeface="ＭＳ ゴシック" panose="020B0609070205080204" pitchFamily="49" charset="-128"/>
              <a:ea typeface="ＭＳ ゴシック" panose="020B0609070205080204" pitchFamily="49" charset="-128"/>
            </a:endParaRPr>
          </a:p>
          <a:p>
            <a:pPr marL="400050" lvl="1" indent="0">
              <a:buNone/>
            </a:pPr>
            <a:r>
              <a:rPr lang="en-US" altLang="ja-JP" sz="2000" dirty="0" smtClean="0">
                <a:latin typeface="ＭＳ ゴシック" panose="020B0609070205080204" pitchFamily="49" charset="-128"/>
                <a:ea typeface="ＭＳ ゴシック" panose="020B0609070205080204" pitchFamily="49" charset="-128"/>
              </a:rPr>
              <a:t>(</a:t>
            </a:r>
            <a:r>
              <a:rPr lang="ja-JP" altLang="en-US" sz="2000" dirty="0" smtClean="0">
                <a:latin typeface="ＭＳ ゴシック" panose="020B0609070205080204" pitchFamily="49" charset="-128"/>
                <a:ea typeface="ＭＳ ゴシック" panose="020B0609070205080204" pitchFamily="49" charset="-128"/>
              </a:rPr>
              <a:t>ピクセル値の指定では通常</a:t>
            </a:r>
            <a:r>
              <a:rPr lang="en-US" altLang="ja-JP" sz="2000" dirty="0" smtClean="0">
                <a:latin typeface="ＭＳ ゴシック" panose="020B0609070205080204" pitchFamily="49" charset="-128"/>
                <a:ea typeface="ＭＳ ゴシック" panose="020B0609070205080204" pitchFamily="49" charset="-128"/>
              </a:rPr>
              <a:t>3</a:t>
            </a:r>
            <a:r>
              <a:rPr lang="ja-JP" altLang="en-US" sz="2000" dirty="0" smtClean="0">
                <a:latin typeface="ＭＳ ゴシック" panose="020B0609070205080204" pitchFamily="49" charset="-128"/>
                <a:ea typeface="ＭＳ ゴシック" panose="020B0609070205080204" pitchFamily="49" charset="-128"/>
              </a:rPr>
              <a:t>要素のみ使用、</a:t>
            </a:r>
            <a:r>
              <a:rPr lang="en-US" altLang="ja-JP" sz="2000" dirty="0" smtClean="0">
                <a:latin typeface="ＭＳ ゴシック" panose="020B0609070205080204" pitchFamily="49" charset="-128"/>
                <a:ea typeface="ＭＳ ゴシック" panose="020B0609070205080204" pitchFamily="49" charset="-128"/>
              </a:rPr>
              <a:t>4</a:t>
            </a:r>
            <a:r>
              <a:rPr lang="ja-JP" altLang="en-US" sz="2000" dirty="0" smtClean="0">
                <a:latin typeface="ＭＳ ゴシック" panose="020B0609070205080204" pitchFamily="49" charset="-128"/>
                <a:ea typeface="ＭＳ ゴシック" panose="020B0609070205080204" pitchFamily="49" charset="-128"/>
              </a:rPr>
              <a:t>要素目を省略</a:t>
            </a:r>
            <a:r>
              <a:rPr lang="en-US" altLang="ja-JP" sz="2000" dirty="0" smtClean="0">
                <a:latin typeface="ＭＳ ゴシック" panose="020B0609070205080204" pitchFamily="49" charset="-128"/>
                <a:ea typeface="ＭＳ ゴシック" panose="020B0609070205080204" pitchFamily="49" charset="-128"/>
              </a:rPr>
              <a:t>)</a:t>
            </a:r>
            <a:endParaRPr lang="en-US" altLang="ja-JP" sz="2000" dirty="0">
              <a:latin typeface="ＭＳ ゴシック" panose="020B0609070205080204" pitchFamily="49" charset="-128"/>
              <a:ea typeface="ＭＳ ゴシック" panose="020B0609070205080204" pitchFamily="49" charset="-128"/>
            </a:endParaRPr>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14</a:t>
            </a:fld>
            <a:endParaRPr lang="ja-JP" altLang="en-US">
              <a:solidFill>
                <a:srgbClr val="898989"/>
              </a:solidFill>
            </a:endParaRPr>
          </a:p>
        </p:txBody>
      </p:sp>
    </p:spTree>
    <p:extLst>
      <p:ext uri="{BB962C8B-B14F-4D97-AF65-F5344CB8AC3E}">
        <p14:creationId xmlns:p14="http://schemas.microsoft.com/office/powerpoint/2010/main" val="68647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配列操作</a:t>
            </a:r>
          </a:p>
        </p:txBody>
      </p:sp>
      <p:sp>
        <p:nvSpPr>
          <p:cNvPr id="3074" name="タイトル 1"/>
          <p:cNvSpPr>
            <a:spLocks noGrp="1"/>
          </p:cNvSpPr>
          <p:nvPr>
            <p:ph type="title"/>
          </p:nvPr>
        </p:nvSpPr>
        <p:spPr>
          <a:xfrm>
            <a:off x="457200" y="274638"/>
            <a:ext cx="8229600" cy="850900"/>
          </a:xfrm>
        </p:spPr>
        <p:txBody>
          <a:bodyPr/>
          <a:lstStyle/>
          <a:p>
            <a:pPr algn="l"/>
            <a:r>
              <a:rPr lang="ja-JP" altLang="en-US" sz="4000" dirty="0"/>
              <a:t>ネガポジ</a:t>
            </a:r>
            <a:r>
              <a:rPr lang="ja-JP" altLang="en-US" sz="4000" dirty="0" smtClean="0"/>
              <a:t>反転</a:t>
            </a:r>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2400" dirty="0" smtClean="0"/>
              <a:t>グレースケール画像</a:t>
            </a:r>
            <a:r>
              <a:rPr lang="en-US" altLang="ja-JP" sz="2400" dirty="0" smtClean="0"/>
              <a:t>(CV_8UC1)</a:t>
            </a:r>
            <a:r>
              <a:rPr lang="ja-JP" altLang="en-US" sz="2400" dirty="0" smtClean="0"/>
              <a:t>について、</a:t>
            </a:r>
            <a:r>
              <a:rPr lang="en-US" altLang="ja-JP" sz="2400" dirty="0" smtClean="0"/>
              <a:t/>
            </a:r>
            <a:br>
              <a:rPr lang="en-US" altLang="ja-JP" sz="2400" dirty="0" smtClean="0"/>
            </a:br>
            <a:r>
              <a:rPr lang="ja-JP" altLang="en-US" sz="2400" dirty="0" smtClean="0"/>
              <a:t>各ピクセル値</a:t>
            </a:r>
            <a:r>
              <a:rPr lang="en-US" altLang="ja-JP" sz="2400" dirty="0" smtClean="0"/>
              <a:t>(</a:t>
            </a:r>
            <a:r>
              <a:rPr lang="ja-JP" altLang="en-US" sz="2400" dirty="0"/>
              <a:t>符号なし</a:t>
            </a:r>
            <a:r>
              <a:rPr lang="en-US" altLang="ja-JP" sz="2400" dirty="0"/>
              <a:t>8</a:t>
            </a:r>
            <a:r>
              <a:rPr lang="ja-JP" altLang="en-US" sz="2400" dirty="0" smtClean="0"/>
              <a:t>ビット</a:t>
            </a:r>
            <a:r>
              <a:rPr lang="en-US" altLang="ja-JP" sz="2400" dirty="0" smtClean="0"/>
              <a:t>)</a:t>
            </a:r>
            <a:r>
              <a:rPr lang="ja-JP" altLang="en-US" sz="2400" dirty="0" smtClean="0"/>
              <a:t>毎に </a:t>
            </a:r>
            <a:r>
              <a:rPr lang="en-US" altLang="ja-JP" sz="2400" dirty="0" smtClean="0"/>
              <a:t>NOT</a:t>
            </a:r>
            <a:r>
              <a:rPr lang="ja-JP" altLang="en-US" sz="2400" dirty="0" smtClean="0"/>
              <a:t>演算</a:t>
            </a:r>
            <a:endParaRPr lang="en-US" altLang="ja-JP" sz="2400" dirty="0" smtClean="0"/>
          </a:p>
          <a:p>
            <a:pPr marL="400050" lvl="1" indent="0">
              <a:buNone/>
            </a:pPr>
            <a:r>
              <a:rPr lang="en-US" altLang="ja-JP" sz="2000" dirty="0" err="1" smtClean="0">
                <a:latin typeface="ＭＳ ゴシック" panose="020B0609070205080204" pitchFamily="49" charset="-128"/>
                <a:ea typeface="ＭＳ ゴシック" panose="020B0609070205080204" pitchFamily="49" charset="-128"/>
              </a:rPr>
              <a:t>dst_img</a:t>
            </a:r>
            <a:r>
              <a:rPr lang="en-US" altLang="ja-JP" sz="2000" dirty="0" smtClean="0">
                <a:latin typeface="ＭＳ ゴシック" panose="020B0609070205080204" pitchFamily="49" charset="-128"/>
                <a:ea typeface="ＭＳ ゴシック" panose="020B0609070205080204" pitchFamily="49" charset="-128"/>
              </a:rPr>
              <a:t> </a:t>
            </a:r>
            <a:r>
              <a:rPr lang="en-US" altLang="ja-JP" sz="2000" dirty="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src_img</a:t>
            </a:r>
            <a:r>
              <a:rPr lang="en-US" altLang="ja-JP" sz="2000" dirty="0" smtClean="0">
                <a:latin typeface="ＭＳ ゴシック" panose="020B0609070205080204" pitchFamily="49" charset="-128"/>
                <a:ea typeface="ＭＳ ゴシック" panose="020B0609070205080204" pitchFamily="49" charset="-128"/>
              </a:rPr>
              <a:t>;</a:t>
            </a:r>
            <a:endParaRPr lang="en-US" altLang="ja-JP" sz="2000" dirty="0">
              <a:latin typeface="ＭＳ ゴシック" panose="020B0609070205080204" pitchFamily="49" charset="-128"/>
              <a:ea typeface="ＭＳ ゴシック" panose="020B0609070205080204" pitchFamily="49" charset="-128"/>
            </a:endParaRPr>
          </a:p>
          <a:p>
            <a:pPr marL="0" indent="0">
              <a:buNone/>
            </a:pPr>
            <a:endParaRPr lang="ja-JP" altLang="en-US" sz="24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15</a:t>
            </a:fld>
            <a:endParaRPr lang="ja-JP" altLang="en-US">
              <a:solidFill>
                <a:srgbClr val="898989"/>
              </a:solidFill>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3140968"/>
            <a:ext cx="2438400" cy="2438400"/>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9944" y="3140968"/>
            <a:ext cx="2438400" cy="2438400"/>
          </a:xfrm>
          <a:prstGeom prst="rect">
            <a:avLst/>
          </a:prstGeom>
        </p:spPr>
      </p:pic>
      <p:sp>
        <p:nvSpPr>
          <p:cNvPr id="5" name="右矢印 4"/>
          <p:cNvSpPr/>
          <p:nvPr/>
        </p:nvSpPr>
        <p:spPr>
          <a:xfrm>
            <a:off x="3943975" y="411785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82485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配列操作</a:t>
            </a:r>
          </a:p>
        </p:txBody>
      </p:sp>
      <p:sp>
        <p:nvSpPr>
          <p:cNvPr id="3074" name="タイトル 1"/>
          <p:cNvSpPr>
            <a:spLocks noGrp="1"/>
          </p:cNvSpPr>
          <p:nvPr>
            <p:ph type="title"/>
          </p:nvPr>
        </p:nvSpPr>
        <p:spPr>
          <a:xfrm>
            <a:off x="457200" y="274638"/>
            <a:ext cx="8229600" cy="850900"/>
          </a:xfrm>
        </p:spPr>
        <p:txBody>
          <a:bodyPr/>
          <a:lstStyle/>
          <a:p>
            <a:pPr algn="l"/>
            <a:r>
              <a:rPr lang="ja-JP" altLang="en-US" sz="4000" dirty="0"/>
              <a:t>画像の合成 </a:t>
            </a:r>
            <a:r>
              <a:rPr lang="en-US" altLang="ja-JP" sz="4000" dirty="0" smtClean="0"/>
              <a:t>add</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2000" dirty="0" smtClean="0"/>
              <a:t>配列</a:t>
            </a:r>
            <a:r>
              <a:rPr lang="en-US" altLang="ja-JP" sz="2000" dirty="0" smtClean="0"/>
              <a:t>(Mat)</a:t>
            </a:r>
            <a:r>
              <a:rPr lang="ja-JP" altLang="en-US" sz="2000" dirty="0" smtClean="0"/>
              <a:t>の足し算</a:t>
            </a:r>
            <a:endParaRPr lang="en-US" altLang="ja-JP" sz="2000" dirty="0" smtClean="0"/>
          </a:p>
          <a:p>
            <a:pPr marL="400050" lvl="1" indent="0">
              <a:buNone/>
            </a:pPr>
            <a:r>
              <a:rPr lang="en-US" altLang="ja-JP" sz="1800" dirty="0" smtClean="0">
                <a:latin typeface="ＭＳ ゴシック" panose="020B0609070205080204" pitchFamily="49" charset="-128"/>
                <a:ea typeface="ＭＳ ゴシック" panose="020B0609070205080204" pitchFamily="49" charset="-128"/>
                <a:hlinkClick r:id="rId3"/>
              </a:rPr>
              <a:t>add</a:t>
            </a:r>
            <a:r>
              <a:rPr lang="en-US" altLang="ja-JP" sz="1800" dirty="0" smtClean="0">
                <a:latin typeface="ＭＳ ゴシック" panose="020B0609070205080204" pitchFamily="49" charset="-128"/>
                <a:ea typeface="ＭＳ ゴシック" panose="020B0609070205080204" pitchFamily="49" charset="-128"/>
              </a:rPr>
              <a:t>(</a:t>
            </a:r>
            <a:r>
              <a:rPr lang="en-US" altLang="ja-JP" sz="1800" dirty="0" err="1" smtClean="0">
                <a:latin typeface="ＭＳ ゴシック" panose="020B0609070205080204" pitchFamily="49" charset="-128"/>
                <a:ea typeface="ＭＳ ゴシック" panose="020B0609070205080204" pitchFamily="49" charset="-128"/>
              </a:rPr>
              <a:t>src_img</a:t>
            </a:r>
            <a:r>
              <a:rPr lang="en-US" altLang="ja-JP" sz="1800" dirty="0">
                <a:latin typeface="ＭＳ ゴシック" panose="020B0609070205080204" pitchFamily="49" charset="-128"/>
                <a:ea typeface="ＭＳ ゴシック" panose="020B0609070205080204" pitchFamily="49" charset="-128"/>
              </a:rPr>
              <a:t>, src2_img, </a:t>
            </a:r>
            <a:r>
              <a:rPr lang="en-US" altLang="ja-JP" sz="1800" dirty="0" err="1">
                <a:latin typeface="ＭＳ ゴシック" panose="020B0609070205080204" pitchFamily="49" charset="-128"/>
                <a:ea typeface="ＭＳ ゴシック" panose="020B0609070205080204" pitchFamily="49" charset="-128"/>
              </a:rPr>
              <a:t>dst_img</a:t>
            </a:r>
            <a:r>
              <a:rPr lang="en-US" altLang="ja-JP" sz="1800" dirty="0" smtClean="0">
                <a:latin typeface="ＭＳ ゴシック" panose="020B0609070205080204" pitchFamily="49" charset="-128"/>
                <a:ea typeface="ＭＳ ゴシック" panose="020B0609070205080204" pitchFamily="49" charset="-128"/>
              </a:rPr>
              <a:t>);</a:t>
            </a:r>
            <a:endParaRPr lang="en-US" altLang="ja-JP" sz="1800" dirty="0"/>
          </a:p>
          <a:p>
            <a:pPr marL="400050" lvl="1" indent="0">
              <a:buNone/>
            </a:pPr>
            <a:endParaRPr lang="en-US" altLang="ja-JP" sz="1800" dirty="0"/>
          </a:p>
          <a:p>
            <a:r>
              <a:rPr lang="ja-JP" altLang="en-US" sz="2000" dirty="0" smtClean="0"/>
              <a:t>下記の式と全く同じ</a:t>
            </a:r>
            <a:endParaRPr lang="en-US" altLang="ja-JP" sz="2000" dirty="0" smtClean="0"/>
          </a:p>
          <a:p>
            <a:pPr marL="400050" lvl="1" indent="0">
              <a:buNone/>
            </a:pPr>
            <a:r>
              <a:rPr lang="en-US" altLang="ja-JP" sz="1800" dirty="0" err="1" smtClean="0">
                <a:latin typeface="ＭＳ ゴシック" panose="020B0609070205080204" pitchFamily="49" charset="-128"/>
                <a:ea typeface="ＭＳ ゴシック" panose="020B0609070205080204" pitchFamily="49" charset="-128"/>
              </a:rPr>
              <a:t>dst_img</a:t>
            </a:r>
            <a:r>
              <a:rPr lang="en-US" altLang="ja-JP" sz="1800" dirty="0" smtClean="0">
                <a:latin typeface="ＭＳ ゴシック" panose="020B0609070205080204" pitchFamily="49" charset="-128"/>
                <a:ea typeface="ＭＳ ゴシック" panose="020B0609070205080204" pitchFamily="49" charset="-128"/>
              </a:rPr>
              <a:t> </a:t>
            </a:r>
            <a:r>
              <a:rPr lang="en-US" altLang="ja-JP" sz="1800" dirty="0">
                <a:latin typeface="ＭＳ ゴシック" panose="020B0609070205080204" pitchFamily="49" charset="-128"/>
                <a:ea typeface="ＭＳ ゴシック" panose="020B0609070205080204" pitchFamily="49" charset="-128"/>
              </a:rPr>
              <a:t>= </a:t>
            </a:r>
            <a:r>
              <a:rPr lang="en-US" altLang="ja-JP" sz="1800" dirty="0" err="1">
                <a:latin typeface="ＭＳ ゴシック" panose="020B0609070205080204" pitchFamily="49" charset="-128"/>
                <a:ea typeface="ＭＳ ゴシック" panose="020B0609070205080204" pitchFamily="49" charset="-128"/>
              </a:rPr>
              <a:t>src_img</a:t>
            </a:r>
            <a:r>
              <a:rPr lang="en-US" altLang="ja-JP" sz="1800" dirty="0">
                <a:latin typeface="ＭＳ ゴシック" panose="020B0609070205080204" pitchFamily="49" charset="-128"/>
                <a:ea typeface="ＭＳ ゴシック" panose="020B0609070205080204" pitchFamily="49" charset="-128"/>
              </a:rPr>
              <a:t> + src2_img</a:t>
            </a:r>
            <a:r>
              <a:rPr lang="en-US" altLang="ja-JP" sz="1800" dirty="0" smtClean="0">
                <a:latin typeface="ＭＳ ゴシック" panose="020B0609070205080204" pitchFamily="49" charset="-128"/>
                <a:ea typeface="ＭＳ ゴシック" panose="020B0609070205080204" pitchFamily="49" charset="-128"/>
              </a:rPr>
              <a:t>;</a:t>
            </a:r>
          </a:p>
          <a:p>
            <a:endParaRPr lang="en-US" altLang="ja-JP" sz="2000" dirty="0" smtClean="0"/>
          </a:p>
          <a:p>
            <a:endParaRPr lang="en-US" altLang="ja-JP" sz="2000" dirty="0"/>
          </a:p>
          <a:p>
            <a:endParaRPr lang="en-US" altLang="ja-JP" sz="2000" dirty="0" smtClean="0"/>
          </a:p>
          <a:p>
            <a:endParaRPr lang="en-US" altLang="ja-JP" sz="2000" dirty="0"/>
          </a:p>
          <a:p>
            <a:endParaRPr lang="en-US" altLang="ja-JP" sz="2000" dirty="0" smtClean="0"/>
          </a:p>
          <a:p>
            <a:endParaRPr lang="en-US" altLang="ja-JP" sz="2000" dirty="0"/>
          </a:p>
          <a:p>
            <a:pPr marL="0" indent="0">
              <a:buNone/>
            </a:pPr>
            <a:endParaRPr lang="en-US" altLang="ja-JP" sz="2000" dirty="0" smtClean="0"/>
          </a:p>
          <a:p>
            <a:pPr marL="0" indent="0">
              <a:buNone/>
            </a:pPr>
            <a:endParaRPr lang="en-US" altLang="ja-JP" sz="2000" dirty="0" smtClean="0"/>
          </a:p>
          <a:p>
            <a:pPr marL="0" indent="0">
              <a:buNone/>
            </a:pPr>
            <a:r>
              <a:rPr lang="en-US" altLang="ja-JP" sz="1800" dirty="0" smtClean="0"/>
              <a:t>※</a:t>
            </a:r>
            <a:r>
              <a:rPr lang="ja-JP" altLang="en-US" sz="1800" dirty="0" smtClean="0"/>
              <a:t>整数は</a:t>
            </a:r>
            <a:r>
              <a:rPr lang="ja-JP" altLang="en-US" sz="1800" dirty="0" smtClean="0">
                <a:hlinkClick r:id="rId4"/>
              </a:rPr>
              <a:t>飽和演算</a:t>
            </a:r>
            <a:r>
              <a:rPr lang="ja-JP" altLang="en-US" sz="1800" dirty="0" smtClean="0"/>
              <a:t> </a:t>
            </a:r>
            <a:r>
              <a:rPr lang="en-US" altLang="ja-JP" sz="1800" dirty="0" smtClean="0"/>
              <a:t>(</a:t>
            </a:r>
            <a:r>
              <a:rPr lang="ja-JP" altLang="en-US" sz="1800" dirty="0" smtClean="0"/>
              <a:t>例えば符号なし</a:t>
            </a:r>
            <a:r>
              <a:rPr lang="en-US" altLang="ja-JP" sz="1800" dirty="0" smtClean="0"/>
              <a:t>8</a:t>
            </a:r>
            <a:r>
              <a:rPr lang="ja-JP" altLang="en-US" sz="1800" dirty="0" smtClean="0"/>
              <a:t>ビット整数であれば、</a:t>
            </a:r>
            <a:r>
              <a:rPr lang="en-US" altLang="ja-JP" sz="1800" dirty="0" smtClean="0"/>
              <a:t>255</a:t>
            </a:r>
            <a:r>
              <a:rPr lang="ja-JP" altLang="en-US" sz="1800" dirty="0" smtClean="0"/>
              <a:t>を超える場合は</a:t>
            </a:r>
            <a:r>
              <a:rPr lang="en-US" altLang="ja-JP" sz="1800" dirty="0" smtClean="0"/>
              <a:t>255)</a:t>
            </a:r>
            <a:endParaRPr lang="en-US" altLang="ja-JP" sz="18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16</a:t>
            </a:fld>
            <a:endParaRPr lang="ja-JP" altLang="en-US">
              <a:solidFill>
                <a:srgbClr val="898989"/>
              </a:solidFill>
            </a:endParaRP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4448" y="3356992"/>
            <a:ext cx="2160000" cy="2160000"/>
          </a:xfrm>
          <a:prstGeom prst="rect">
            <a:avLst/>
          </a:prstGeom>
        </p:spPr>
      </p:pic>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544" y="3356992"/>
            <a:ext cx="2160000" cy="2160000"/>
          </a:xfrm>
          <a:prstGeom prst="rect">
            <a:avLst/>
          </a:prstGeom>
        </p:spPr>
      </p:pic>
      <p:pic>
        <p:nvPicPr>
          <p:cNvPr id="5" name="図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48104" y="3358192"/>
            <a:ext cx="2160000" cy="2160000"/>
          </a:xfrm>
          <a:prstGeom prst="rect">
            <a:avLst/>
          </a:prstGeom>
        </p:spPr>
      </p:pic>
      <p:sp>
        <p:nvSpPr>
          <p:cNvPr id="6" name="右矢印 5"/>
          <p:cNvSpPr/>
          <p:nvPr/>
        </p:nvSpPr>
        <p:spPr>
          <a:xfrm>
            <a:off x="5548392" y="4287186"/>
            <a:ext cx="82380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加算記号 6"/>
          <p:cNvSpPr/>
          <p:nvPr/>
        </p:nvSpPr>
        <p:spPr>
          <a:xfrm>
            <a:off x="2627304" y="4072302"/>
            <a:ext cx="720560" cy="69951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68621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配列操作</a:t>
            </a:r>
          </a:p>
        </p:txBody>
      </p:sp>
      <p:sp>
        <p:nvSpPr>
          <p:cNvPr id="3074" name="タイトル 1"/>
          <p:cNvSpPr>
            <a:spLocks noGrp="1"/>
          </p:cNvSpPr>
          <p:nvPr>
            <p:ph type="title"/>
          </p:nvPr>
        </p:nvSpPr>
        <p:spPr>
          <a:xfrm>
            <a:off x="457200" y="274638"/>
            <a:ext cx="8229600" cy="850900"/>
          </a:xfrm>
        </p:spPr>
        <p:txBody>
          <a:bodyPr/>
          <a:lstStyle/>
          <a:p>
            <a:pPr algn="l"/>
            <a:r>
              <a:rPr lang="ja-JP" altLang="en-US" sz="4000" dirty="0"/>
              <a:t>画像の合成 </a:t>
            </a:r>
            <a:r>
              <a:rPr lang="en-US" altLang="ja-JP" sz="4000" dirty="0" err="1" smtClean="0"/>
              <a:t>addWeight</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en-US" altLang="ja-JP" sz="2000" dirty="0" err="1" smtClean="0"/>
              <a:t>src_img</a:t>
            </a:r>
            <a:r>
              <a:rPr lang="ja-JP" altLang="en-US" sz="2000" dirty="0"/>
              <a:t>を</a:t>
            </a:r>
            <a:r>
              <a:rPr lang="en-US" altLang="ja-JP" sz="2000" dirty="0">
                <a:solidFill>
                  <a:srgbClr val="FF0000"/>
                </a:solidFill>
              </a:rPr>
              <a:t>40%</a:t>
            </a:r>
            <a:r>
              <a:rPr lang="ja-JP" altLang="en-US" sz="2000" dirty="0" err="1"/>
              <a:t>、</a:t>
            </a:r>
            <a:r>
              <a:rPr lang="en-US" altLang="ja-JP" sz="2000" dirty="0"/>
              <a:t>src2_img</a:t>
            </a:r>
            <a:r>
              <a:rPr lang="ja-JP" altLang="en-US" sz="2000" dirty="0"/>
              <a:t>を</a:t>
            </a:r>
            <a:r>
              <a:rPr lang="en-US" altLang="ja-JP" sz="2000" dirty="0">
                <a:solidFill>
                  <a:srgbClr val="FF0000"/>
                </a:solidFill>
              </a:rPr>
              <a:t>60%</a:t>
            </a:r>
            <a:r>
              <a:rPr lang="en-US" altLang="ja-JP" sz="2000" dirty="0"/>
              <a:t> </a:t>
            </a:r>
            <a:r>
              <a:rPr lang="ja-JP" altLang="en-US" sz="2000" dirty="0"/>
              <a:t>の重みづけを</a:t>
            </a:r>
            <a:r>
              <a:rPr lang="ja-JP" altLang="en-US" sz="2000" dirty="0" smtClean="0"/>
              <a:t>して合成</a:t>
            </a:r>
            <a:endParaRPr lang="en-US" altLang="ja-JP" sz="2000" dirty="0" smtClean="0"/>
          </a:p>
          <a:p>
            <a:pPr lvl="1"/>
            <a:r>
              <a:rPr lang="ja-JP" altLang="en-US" sz="1800" dirty="0" smtClean="0"/>
              <a:t>第</a:t>
            </a:r>
            <a:r>
              <a:rPr lang="en-US" altLang="ja-JP" sz="1800" dirty="0" smtClean="0"/>
              <a:t>5</a:t>
            </a:r>
            <a:r>
              <a:rPr lang="ja-JP" altLang="en-US" sz="1800" dirty="0" smtClean="0"/>
              <a:t>引数</a:t>
            </a:r>
            <a:r>
              <a:rPr lang="en-US" altLang="ja-JP" sz="1800" dirty="0" smtClean="0"/>
              <a:t>(</a:t>
            </a:r>
            <a:r>
              <a:rPr lang="ja-JP" altLang="en-US" sz="1800" dirty="0" smtClean="0">
                <a:solidFill>
                  <a:srgbClr val="0070C0"/>
                </a:solidFill>
              </a:rPr>
              <a:t>ガンマ値</a:t>
            </a:r>
            <a:r>
              <a:rPr lang="en-US" altLang="ja-JP" sz="1800" dirty="0" smtClean="0"/>
              <a:t>)</a:t>
            </a:r>
            <a:r>
              <a:rPr lang="ja-JP" altLang="en-US" sz="1800" dirty="0" smtClean="0"/>
              <a:t>は全要素に加算</a:t>
            </a:r>
            <a:endParaRPr lang="en-US" altLang="ja-JP" sz="1800" dirty="0" smtClean="0"/>
          </a:p>
          <a:p>
            <a:pPr marL="400050" lvl="1" indent="0">
              <a:buNone/>
            </a:pPr>
            <a:r>
              <a:rPr lang="en-US" altLang="ja-JP" sz="1600" dirty="0" err="1" smtClean="0">
                <a:latin typeface="ＭＳ ゴシック" panose="020B0609070205080204" pitchFamily="49" charset="-128"/>
                <a:ea typeface="ＭＳ ゴシック" panose="020B0609070205080204" pitchFamily="49" charset="-128"/>
                <a:hlinkClick r:id="rId3"/>
              </a:rPr>
              <a:t>addWeighted</a:t>
            </a:r>
            <a:r>
              <a:rPr lang="en-US" altLang="ja-JP" sz="1600" dirty="0" smtClean="0">
                <a:latin typeface="ＭＳ ゴシック" panose="020B0609070205080204" pitchFamily="49" charset="-128"/>
                <a:ea typeface="ＭＳ ゴシック" panose="020B0609070205080204" pitchFamily="49" charset="-128"/>
              </a:rPr>
              <a:t>(</a:t>
            </a:r>
            <a:r>
              <a:rPr lang="en-US" altLang="ja-JP" sz="1600" dirty="0" err="1" smtClean="0">
                <a:latin typeface="ＭＳ ゴシック" panose="020B0609070205080204" pitchFamily="49" charset="-128"/>
                <a:ea typeface="ＭＳ ゴシック" panose="020B0609070205080204" pitchFamily="49" charset="-128"/>
              </a:rPr>
              <a:t>src_img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FF0000"/>
                </a:solidFill>
                <a:latin typeface="ＭＳ ゴシック" panose="020B0609070205080204" pitchFamily="49" charset="-128"/>
                <a:ea typeface="ＭＳ ゴシック" panose="020B0609070205080204" pitchFamily="49" charset="-128"/>
              </a:rPr>
              <a:t>0.4</a:t>
            </a:r>
            <a:r>
              <a:rPr lang="en-US" altLang="ja-JP" sz="1600" dirty="0">
                <a:latin typeface="ＭＳ ゴシック" panose="020B0609070205080204" pitchFamily="49" charset="-128"/>
                <a:ea typeface="ＭＳ ゴシック" panose="020B0609070205080204" pitchFamily="49" charset="-128"/>
              </a:rPr>
              <a:t>, src2_img, </a:t>
            </a:r>
            <a:r>
              <a:rPr lang="en-US" altLang="ja-JP" sz="1600" dirty="0">
                <a:solidFill>
                  <a:srgbClr val="FF0000"/>
                </a:solidFill>
                <a:latin typeface="ＭＳ ゴシック" panose="020B0609070205080204" pitchFamily="49" charset="-128"/>
                <a:ea typeface="ＭＳ ゴシック" panose="020B0609070205080204" pitchFamily="49" charset="-128"/>
              </a:rPr>
              <a:t>0.6</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70C0"/>
                </a:solidFill>
                <a:latin typeface="ＭＳ ゴシック" panose="020B0609070205080204" pitchFamily="49" charset="-128"/>
                <a:ea typeface="ＭＳ ゴシック" panose="020B0609070205080204" pitchFamily="49" charset="-128"/>
              </a:rPr>
              <a:t>0.0</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dst_img</a:t>
            </a:r>
            <a:r>
              <a:rPr lang="en-US" altLang="ja-JP" sz="1600" dirty="0" smtClean="0">
                <a:latin typeface="ＭＳ ゴシック" panose="020B0609070205080204" pitchFamily="49" charset="-128"/>
                <a:ea typeface="ＭＳ ゴシック" panose="020B0609070205080204" pitchFamily="49" charset="-128"/>
              </a:rPr>
              <a:t>);</a:t>
            </a:r>
          </a:p>
          <a:p>
            <a:pPr marL="400050" lvl="1" indent="0">
              <a:buNone/>
            </a:pPr>
            <a:endParaRPr lang="en-US" altLang="ja-JP" sz="1600" dirty="0">
              <a:latin typeface="ＭＳ ゴシック" panose="020B0609070205080204" pitchFamily="49" charset="-128"/>
              <a:ea typeface="ＭＳ ゴシック" panose="020B0609070205080204" pitchFamily="49" charset="-128"/>
            </a:endParaRPr>
          </a:p>
          <a:p>
            <a:r>
              <a:rPr lang="ja-JP" altLang="en-US" sz="2000" dirty="0" smtClean="0"/>
              <a:t>下記</a:t>
            </a:r>
            <a:r>
              <a:rPr lang="ja-JP" altLang="en-US" sz="2000" dirty="0"/>
              <a:t>の式と全く</a:t>
            </a:r>
            <a:r>
              <a:rPr lang="ja-JP" altLang="en-US" sz="2000" dirty="0" smtClean="0"/>
              <a:t>同じ</a:t>
            </a:r>
            <a:endParaRPr lang="en-US" altLang="ja-JP" sz="2000" dirty="0" smtClean="0"/>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dst_img</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src_img</a:t>
            </a:r>
            <a:r>
              <a:rPr lang="en-US" altLang="ja-JP" sz="1600" dirty="0">
                <a:latin typeface="ＭＳ ゴシック" panose="020B0609070205080204" pitchFamily="49" charset="-128"/>
                <a:ea typeface="ＭＳ ゴシック" panose="020B0609070205080204" pitchFamily="49" charset="-128"/>
              </a:rPr>
              <a:t> * </a:t>
            </a:r>
            <a:r>
              <a:rPr lang="en-US" altLang="ja-JP" sz="1600" dirty="0" smtClean="0">
                <a:solidFill>
                  <a:srgbClr val="FF0000"/>
                </a:solidFill>
                <a:latin typeface="ＭＳ ゴシック" panose="020B0609070205080204" pitchFamily="49" charset="-128"/>
                <a:ea typeface="ＭＳ ゴシック" panose="020B0609070205080204" pitchFamily="49" charset="-128"/>
              </a:rPr>
              <a:t>0.4</a:t>
            </a:r>
            <a:r>
              <a:rPr lang="ja-JP" altLang="en-US" sz="1600" dirty="0" smtClean="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a:latin typeface="ＭＳ ゴシック" panose="020B0609070205080204" pitchFamily="49" charset="-128"/>
                <a:ea typeface="ＭＳ ゴシック" panose="020B0609070205080204" pitchFamily="49" charset="-128"/>
              </a:rPr>
              <a:t>src2_img * </a:t>
            </a:r>
            <a:r>
              <a:rPr lang="en-US" altLang="ja-JP" sz="1600" dirty="0" smtClean="0">
                <a:solidFill>
                  <a:srgbClr val="FF0000"/>
                </a:solidFill>
                <a:latin typeface="ＭＳ ゴシック" panose="020B0609070205080204" pitchFamily="49" charset="-128"/>
                <a:ea typeface="ＭＳ ゴシック" panose="020B0609070205080204" pitchFamily="49" charset="-128"/>
              </a:rPr>
              <a:t>0.6</a:t>
            </a:r>
            <a:r>
              <a:rPr lang="ja-JP" altLang="en-US" sz="1600" dirty="0" smtClean="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a:solidFill>
                  <a:srgbClr val="0070C0"/>
                </a:solidFill>
                <a:latin typeface="ＭＳ ゴシック" panose="020B0609070205080204" pitchFamily="49" charset="-128"/>
                <a:ea typeface="ＭＳ ゴシック" panose="020B0609070205080204" pitchFamily="49" charset="-128"/>
              </a:rPr>
              <a:t>0.0</a:t>
            </a:r>
            <a:r>
              <a:rPr lang="en-US" altLang="ja-JP" sz="1600" dirty="0" smtClean="0">
                <a:latin typeface="ＭＳ ゴシック" panose="020B0609070205080204" pitchFamily="49" charset="-128"/>
                <a:ea typeface="ＭＳ ゴシック" panose="020B0609070205080204" pitchFamily="49" charset="-128"/>
              </a:rPr>
              <a:t>;</a:t>
            </a:r>
            <a:endParaRPr lang="en-US" altLang="ja-JP" sz="1600" dirty="0">
              <a:latin typeface="ＭＳ ゴシック" panose="020B0609070205080204" pitchFamily="49" charset="-128"/>
              <a:ea typeface="ＭＳ ゴシック" panose="020B0609070205080204" pitchFamily="49" charset="-128"/>
            </a:endParaRPr>
          </a:p>
          <a:p>
            <a:pPr marL="0" indent="0">
              <a:buNone/>
            </a:pPr>
            <a:endParaRPr lang="en-US" altLang="ja-JP" sz="20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17</a:t>
            </a:fld>
            <a:endParaRPr lang="ja-JP" altLang="en-US">
              <a:solidFill>
                <a:srgbClr val="898989"/>
              </a:solidFill>
            </a:endParaRPr>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3572056"/>
            <a:ext cx="2160000" cy="2160000"/>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8104" y="3573256"/>
            <a:ext cx="2160000" cy="2160000"/>
          </a:xfrm>
          <a:prstGeom prst="rect">
            <a:avLst/>
          </a:prstGeom>
        </p:spPr>
      </p:pic>
      <p:sp>
        <p:nvSpPr>
          <p:cNvPr id="8" name="右矢印 7"/>
          <p:cNvSpPr/>
          <p:nvPr/>
        </p:nvSpPr>
        <p:spPr>
          <a:xfrm>
            <a:off x="5548392" y="4502250"/>
            <a:ext cx="82380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加算記号 8"/>
          <p:cNvSpPr/>
          <p:nvPr/>
        </p:nvSpPr>
        <p:spPr>
          <a:xfrm>
            <a:off x="2627304" y="4287366"/>
            <a:ext cx="720560" cy="69951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9500" y="3557124"/>
            <a:ext cx="2160000" cy="2160000"/>
          </a:xfrm>
          <a:prstGeom prst="rect">
            <a:avLst/>
          </a:prstGeom>
        </p:spPr>
      </p:pic>
    </p:spTree>
    <p:extLst>
      <p:ext uri="{BB962C8B-B14F-4D97-AF65-F5344CB8AC3E}">
        <p14:creationId xmlns:p14="http://schemas.microsoft.com/office/powerpoint/2010/main" val="3651342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配列操作</a:t>
            </a:r>
          </a:p>
        </p:txBody>
      </p:sp>
      <p:sp>
        <p:nvSpPr>
          <p:cNvPr id="3074" name="タイトル 1"/>
          <p:cNvSpPr>
            <a:spLocks noGrp="1"/>
          </p:cNvSpPr>
          <p:nvPr>
            <p:ph type="title"/>
          </p:nvPr>
        </p:nvSpPr>
        <p:spPr>
          <a:xfrm>
            <a:off x="457200" y="274638"/>
            <a:ext cx="8229600" cy="850900"/>
          </a:xfrm>
        </p:spPr>
        <p:txBody>
          <a:bodyPr/>
          <a:lstStyle/>
          <a:p>
            <a:pPr algn="l"/>
            <a:r>
              <a:rPr lang="ja-JP" altLang="en-US" sz="4000" dirty="0"/>
              <a:t>画像の合成 </a:t>
            </a:r>
            <a:r>
              <a:rPr lang="en-US" altLang="ja-JP" sz="4000" dirty="0" err="1" smtClean="0"/>
              <a:t>max,min</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1800" dirty="0" smtClean="0"/>
              <a:t>各ピクセル毎に</a:t>
            </a:r>
            <a:r>
              <a:rPr lang="ja-JP" altLang="en-US" sz="1800" dirty="0"/>
              <a:t>、</a:t>
            </a:r>
            <a:r>
              <a:rPr lang="ja-JP" altLang="en-US" sz="1800" dirty="0" smtClean="0"/>
              <a:t>大きいほうの値</a:t>
            </a:r>
            <a:r>
              <a:rPr lang="ja-JP" altLang="en-US" sz="1800" dirty="0"/>
              <a:t>を</a:t>
            </a:r>
            <a:r>
              <a:rPr lang="ja-JP" altLang="en-US" sz="1800" dirty="0" smtClean="0"/>
              <a:t>採用</a:t>
            </a:r>
            <a:endParaRPr lang="en-US" altLang="ja-JP" sz="1800" dirty="0" smtClean="0"/>
          </a:p>
          <a:p>
            <a:pPr marL="400050" lvl="1" indent="0">
              <a:buNone/>
            </a:pPr>
            <a:r>
              <a:rPr lang="en-US" altLang="ja-JP" sz="1600" dirty="0" smtClean="0">
                <a:latin typeface="ＭＳ ゴシック" panose="020B0609070205080204" pitchFamily="49" charset="-128"/>
                <a:ea typeface="ＭＳ ゴシック" panose="020B0609070205080204" pitchFamily="49" charset="-128"/>
                <a:hlinkClick r:id="rId3"/>
              </a:rPr>
              <a:t>max</a:t>
            </a:r>
            <a:r>
              <a:rPr lang="en-US" altLang="ja-JP" sz="1600" dirty="0" smtClean="0">
                <a:latin typeface="ＭＳ ゴシック" panose="020B0609070205080204" pitchFamily="49" charset="-128"/>
                <a:ea typeface="ＭＳ ゴシック" panose="020B0609070205080204" pitchFamily="49" charset="-128"/>
              </a:rPr>
              <a:t>(</a:t>
            </a:r>
            <a:r>
              <a:rPr lang="en-US" altLang="ja-JP" sz="1600" dirty="0" err="1" smtClean="0">
                <a:latin typeface="ＭＳ ゴシック" panose="020B0609070205080204" pitchFamily="49" charset="-128"/>
                <a:ea typeface="ＭＳ ゴシック" panose="020B0609070205080204" pitchFamily="49" charset="-128"/>
              </a:rPr>
              <a:t>src_img</a:t>
            </a:r>
            <a:r>
              <a:rPr lang="en-US" altLang="ja-JP" sz="1600" dirty="0">
                <a:latin typeface="ＭＳ ゴシック" panose="020B0609070205080204" pitchFamily="49" charset="-128"/>
                <a:ea typeface="ＭＳ ゴシック" panose="020B0609070205080204" pitchFamily="49" charset="-128"/>
              </a:rPr>
              <a:t>, src2_img, </a:t>
            </a:r>
            <a:r>
              <a:rPr lang="en-US" altLang="ja-JP" sz="1600" dirty="0" err="1">
                <a:latin typeface="ＭＳ ゴシック" panose="020B0609070205080204" pitchFamily="49" charset="-128"/>
                <a:ea typeface="ＭＳ ゴシック" panose="020B0609070205080204" pitchFamily="49" charset="-128"/>
              </a:rPr>
              <a:t>dst_img</a:t>
            </a:r>
            <a:r>
              <a:rPr lang="en-US" altLang="ja-JP" sz="1600" dirty="0" smtClean="0">
                <a:latin typeface="ＭＳ ゴシック" panose="020B0609070205080204" pitchFamily="49" charset="-128"/>
                <a:ea typeface="ＭＳ ゴシック" panose="020B0609070205080204" pitchFamily="49" charset="-128"/>
              </a:rPr>
              <a:t>);</a:t>
            </a:r>
          </a:p>
          <a:p>
            <a:pPr marL="0" indent="0">
              <a:buNone/>
            </a:pPr>
            <a:endParaRPr lang="en-US" altLang="ja-JP" sz="1800" dirty="0">
              <a:latin typeface="ＭＳ ゴシック" panose="020B0609070205080204" pitchFamily="49" charset="-128"/>
              <a:ea typeface="ＭＳ ゴシック" panose="020B0609070205080204" pitchFamily="49" charset="-128"/>
            </a:endParaRPr>
          </a:p>
          <a:p>
            <a:pPr marL="0" indent="0">
              <a:buNone/>
            </a:pPr>
            <a:endParaRPr lang="en-US" altLang="ja-JP" sz="1800" dirty="0" smtClean="0">
              <a:latin typeface="ＭＳ ゴシック" panose="020B0609070205080204" pitchFamily="49" charset="-128"/>
              <a:ea typeface="ＭＳ ゴシック" panose="020B0609070205080204" pitchFamily="49" charset="-128"/>
            </a:endParaRPr>
          </a:p>
          <a:p>
            <a:pPr marL="0" indent="0">
              <a:buNone/>
            </a:pPr>
            <a:endParaRPr lang="en-US" altLang="ja-JP" sz="1800" dirty="0">
              <a:latin typeface="ＭＳ ゴシック" panose="020B0609070205080204" pitchFamily="49" charset="-128"/>
              <a:ea typeface="ＭＳ ゴシック" panose="020B0609070205080204" pitchFamily="49" charset="-128"/>
            </a:endParaRPr>
          </a:p>
          <a:p>
            <a:pPr marL="0" indent="0">
              <a:buNone/>
            </a:pPr>
            <a:endParaRPr lang="en-US" altLang="ja-JP" sz="1800" dirty="0" smtClean="0">
              <a:latin typeface="ＭＳ ゴシック" panose="020B0609070205080204" pitchFamily="49" charset="-128"/>
              <a:ea typeface="ＭＳ ゴシック" panose="020B0609070205080204" pitchFamily="49" charset="-128"/>
            </a:endParaRPr>
          </a:p>
          <a:p>
            <a:pPr marL="0" indent="0">
              <a:buNone/>
            </a:pPr>
            <a:endParaRPr lang="en-US" altLang="ja-JP" sz="1800" dirty="0" smtClean="0">
              <a:latin typeface="ＭＳ ゴシック" panose="020B0609070205080204" pitchFamily="49" charset="-128"/>
              <a:ea typeface="ＭＳ ゴシック" panose="020B0609070205080204" pitchFamily="49" charset="-128"/>
            </a:endParaRPr>
          </a:p>
          <a:p>
            <a:pPr marL="0" indent="0">
              <a:buNone/>
            </a:pPr>
            <a:endParaRPr lang="en-US" altLang="ja-JP" sz="1800" dirty="0">
              <a:latin typeface="ＭＳ ゴシック" panose="020B0609070205080204" pitchFamily="49" charset="-128"/>
              <a:ea typeface="ＭＳ ゴシック" panose="020B0609070205080204" pitchFamily="49" charset="-128"/>
            </a:endParaRPr>
          </a:p>
          <a:p>
            <a:r>
              <a:rPr lang="ja-JP" altLang="en-US" sz="1800" dirty="0"/>
              <a:t>各ピクセル毎に</a:t>
            </a:r>
            <a:r>
              <a:rPr lang="ja-JP" altLang="en-US" sz="1800" dirty="0" smtClean="0"/>
              <a:t>、小さいほうの値</a:t>
            </a:r>
            <a:r>
              <a:rPr lang="ja-JP" altLang="en-US" sz="1800" dirty="0"/>
              <a:t>を採用</a:t>
            </a:r>
            <a:endParaRPr lang="en-US" altLang="ja-JP" sz="1800" dirty="0"/>
          </a:p>
          <a:p>
            <a:pPr marL="400050" lvl="1" indent="0">
              <a:buNone/>
            </a:pPr>
            <a:r>
              <a:rPr lang="en-US" altLang="ja-JP" sz="1600" dirty="0" smtClean="0">
                <a:latin typeface="ＭＳ ゴシック" panose="020B0609070205080204" pitchFamily="49" charset="-128"/>
                <a:ea typeface="ＭＳ ゴシック" panose="020B0609070205080204" pitchFamily="49" charset="-128"/>
                <a:hlinkClick r:id="rId4"/>
              </a:rPr>
              <a:t>min</a:t>
            </a:r>
            <a:r>
              <a:rPr lang="en-US" altLang="ja-JP" sz="1600" dirty="0" smtClean="0">
                <a:latin typeface="ＭＳ ゴシック" panose="020B0609070205080204" pitchFamily="49" charset="-128"/>
                <a:ea typeface="ＭＳ ゴシック" panose="020B0609070205080204" pitchFamily="49" charset="-128"/>
              </a:rPr>
              <a:t>(</a:t>
            </a:r>
            <a:r>
              <a:rPr lang="en-US" altLang="ja-JP" sz="1600" dirty="0" err="1" smtClean="0">
                <a:latin typeface="ＭＳ ゴシック" panose="020B0609070205080204" pitchFamily="49" charset="-128"/>
                <a:ea typeface="ＭＳ ゴシック" panose="020B0609070205080204" pitchFamily="49" charset="-128"/>
              </a:rPr>
              <a:t>src_img</a:t>
            </a:r>
            <a:r>
              <a:rPr lang="en-US" altLang="ja-JP" sz="1600" dirty="0">
                <a:latin typeface="ＭＳ ゴシック" panose="020B0609070205080204" pitchFamily="49" charset="-128"/>
                <a:ea typeface="ＭＳ ゴシック" panose="020B0609070205080204" pitchFamily="49" charset="-128"/>
              </a:rPr>
              <a:t>, src2_img, </a:t>
            </a:r>
            <a:r>
              <a:rPr lang="en-US" altLang="ja-JP" sz="1600" dirty="0" err="1">
                <a:latin typeface="ＭＳ ゴシック" panose="020B0609070205080204" pitchFamily="49" charset="-128"/>
                <a:ea typeface="ＭＳ ゴシック" panose="020B0609070205080204" pitchFamily="49" charset="-128"/>
              </a:rPr>
              <a:t>dst_img</a:t>
            </a:r>
            <a:r>
              <a:rPr lang="en-US" altLang="ja-JP" sz="1600" dirty="0">
                <a:latin typeface="ＭＳ ゴシック" panose="020B0609070205080204" pitchFamily="49" charset="-128"/>
                <a:ea typeface="ＭＳ ゴシック" panose="020B0609070205080204" pitchFamily="49" charset="-128"/>
              </a:rPr>
              <a:t>);</a:t>
            </a:r>
          </a:p>
          <a:p>
            <a:pPr marL="0" indent="0">
              <a:buNone/>
            </a:pPr>
            <a:endParaRPr lang="en-US" altLang="ja-JP" sz="1800" dirty="0">
              <a:latin typeface="ＭＳ ゴシック" panose="020B0609070205080204" pitchFamily="49" charset="-128"/>
              <a:ea typeface="ＭＳ ゴシック" panose="020B0609070205080204" pitchFamily="49" charset="-128"/>
            </a:endParaRPr>
          </a:p>
          <a:p>
            <a:pPr marL="0" indent="0">
              <a:buNone/>
            </a:pPr>
            <a:endParaRPr lang="en-US" altLang="ja-JP" sz="1800" dirty="0">
              <a:latin typeface="ＭＳ ゴシック" panose="020B0609070205080204" pitchFamily="49" charset="-128"/>
              <a:ea typeface="ＭＳ ゴシック" panose="020B0609070205080204" pitchFamily="49" charset="-128"/>
            </a:endParaRPr>
          </a:p>
          <a:p>
            <a:endParaRPr lang="en-US" altLang="ja-JP" sz="20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18</a:t>
            </a:fld>
            <a:endParaRPr lang="ja-JP" altLang="en-US">
              <a:solidFill>
                <a:srgbClr val="898989"/>
              </a:solidFill>
            </a:endParaRPr>
          </a:p>
        </p:txBody>
      </p:sp>
      <p:pic>
        <p:nvPicPr>
          <p:cNvPr id="5"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544" y="1988840"/>
            <a:ext cx="1800000" cy="1800000"/>
          </a:xfrm>
          <a:prstGeom prst="rect">
            <a:avLst/>
          </a:prstGeom>
        </p:spPr>
      </p:pic>
      <p:pic>
        <p:nvPicPr>
          <p:cNvPr id="6" name="図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48104" y="1990040"/>
            <a:ext cx="1800000" cy="1800000"/>
          </a:xfrm>
          <a:prstGeom prst="rect">
            <a:avLst/>
          </a:prstGeom>
        </p:spPr>
      </p:pic>
      <p:sp>
        <p:nvSpPr>
          <p:cNvPr id="7" name="右矢印 6"/>
          <p:cNvSpPr/>
          <p:nvPr/>
        </p:nvSpPr>
        <p:spPr>
          <a:xfrm>
            <a:off x="5548392" y="2780928"/>
            <a:ext cx="82380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加算記号 7"/>
          <p:cNvSpPr/>
          <p:nvPr/>
        </p:nvSpPr>
        <p:spPr>
          <a:xfrm>
            <a:off x="2411760" y="2636912"/>
            <a:ext cx="720560" cy="69951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544" y="4509120"/>
            <a:ext cx="1800000" cy="1800000"/>
          </a:xfrm>
          <a:prstGeom prst="rect">
            <a:avLst/>
          </a:prstGeom>
        </p:spPr>
      </p:pic>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48104" y="4510320"/>
            <a:ext cx="1800000" cy="1800000"/>
          </a:xfrm>
          <a:prstGeom prst="rect">
            <a:avLst/>
          </a:prstGeom>
        </p:spPr>
      </p:pic>
      <p:sp>
        <p:nvSpPr>
          <p:cNvPr id="11" name="右矢印 10"/>
          <p:cNvSpPr/>
          <p:nvPr/>
        </p:nvSpPr>
        <p:spPr>
          <a:xfrm>
            <a:off x="5548392" y="5230200"/>
            <a:ext cx="82380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加算記号 11"/>
          <p:cNvSpPr/>
          <p:nvPr/>
        </p:nvSpPr>
        <p:spPr>
          <a:xfrm>
            <a:off x="2411760" y="5074212"/>
            <a:ext cx="720560" cy="69951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0432" y="1989040"/>
            <a:ext cx="1800000" cy="1800000"/>
          </a:xfrm>
          <a:prstGeom prst="rect">
            <a:avLst/>
          </a:prstGeom>
        </p:spPr>
      </p:pic>
      <p:pic>
        <p:nvPicPr>
          <p:cNvPr id="3" name="図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0432" y="4509120"/>
            <a:ext cx="1800000" cy="1800000"/>
          </a:xfrm>
          <a:prstGeom prst="rect">
            <a:avLst/>
          </a:prstGeom>
        </p:spPr>
      </p:pic>
    </p:spTree>
    <p:extLst>
      <p:ext uri="{BB962C8B-B14F-4D97-AF65-F5344CB8AC3E}">
        <p14:creationId xmlns:p14="http://schemas.microsoft.com/office/powerpoint/2010/main" val="3363865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title"/>
          </p:nvPr>
        </p:nvSpPr>
        <p:spPr>
          <a:xfrm>
            <a:off x="457200" y="274638"/>
            <a:ext cx="8229600" cy="850900"/>
          </a:xfrm>
        </p:spPr>
        <p:txBody>
          <a:bodyPr/>
          <a:lstStyle/>
          <a:p>
            <a:pPr algn="l"/>
            <a:r>
              <a:rPr lang="ja-JP" altLang="en-US" sz="4000" dirty="0" smtClean="0"/>
              <a:t>目次</a:t>
            </a:r>
          </a:p>
        </p:txBody>
      </p:sp>
      <p:sp>
        <p:nvSpPr>
          <p:cNvPr id="3075" name="コンテンツ プレースホルダ 2"/>
          <p:cNvSpPr>
            <a:spLocks noGrp="1"/>
          </p:cNvSpPr>
          <p:nvPr>
            <p:ph idx="1"/>
          </p:nvPr>
        </p:nvSpPr>
        <p:spPr>
          <a:xfrm>
            <a:off x="457200" y="1268413"/>
            <a:ext cx="8229600" cy="5040312"/>
          </a:xfrm>
        </p:spPr>
        <p:txBody>
          <a:bodyPr/>
          <a:lstStyle/>
          <a:p>
            <a:r>
              <a:rPr lang="en-US" altLang="ja-JP" dirty="0" err="1" smtClean="0"/>
              <a:t>OpenCV</a:t>
            </a:r>
            <a:r>
              <a:rPr lang="ja-JP" altLang="en-US" dirty="0" smtClean="0"/>
              <a:t>概略</a:t>
            </a:r>
            <a:endParaRPr lang="en-US" altLang="ja-JP" dirty="0" smtClean="0"/>
          </a:p>
          <a:p>
            <a:r>
              <a:rPr lang="ja-JP" altLang="en-US" dirty="0" smtClean="0"/>
              <a:t>主なモジュールと機能</a:t>
            </a:r>
            <a:endParaRPr lang="en-US" altLang="ja-JP" dirty="0" smtClean="0"/>
          </a:p>
          <a:p>
            <a:r>
              <a:rPr lang="ja-JP" altLang="en-US" dirty="0" smtClean="0"/>
              <a:t>基本 </a:t>
            </a:r>
            <a:r>
              <a:rPr lang="en-US" altLang="ja-JP" dirty="0" smtClean="0"/>
              <a:t>(core</a:t>
            </a:r>
            <a:r>
              <a:rPr lang="ja-JP" altLang="en-US" dirty="0" smtClean="0"/>
              <a:t>モジュール</a:t>
            </a:r>
            <a:r>
              <a:rPr lang="en-US" altLang="ja-JP" dirty="0" smtClean="0"/>
              <a:t>)</a:t>
            </a:r>
          </a:p>
          <a:p>
            <a:r>
              <a:rPr lang="ja-JP" altLang="en-US" dirty="0" smtClean="0"/>
              <a:t>画像処理 </a:t>
            </a:r>
            <a:r>
              <a:rPr lang="en-US" altLang="ja-JP" dirty="0" smtClean="0"/>
              <a:t>(</a:t>
            </a:r>
            <a:r>
              <a:rPr lang="en-US" altLang="ja-JP" dirty="0" err="1" smtClean="0"/>
              <a:t>imgproc</a:t>
            </a:r>
            <a:r>
              <a:rPr lang="ja-JP" altLang="en-US" dirty="0" smtClean="0"/>
              <a:t>モジュール</a:t>
            </a:r>
            <a:r>
              <a:rPr lang="en-US" altLang="ja-JP" dirty="0" smtClean="0"/>
              <a:t>)</a:t>
            </a:r>
          </a:p>
          <a:p>
            <a:r>
              <a:rPr lang="ja-JP" altLang="en-US" dirty="0" smtClean="0"/>
              <a:t>ユーザインタフェース </a:t>
            </a:r>
            <a:r>
              <a:rPr lang="en-US" altLang="ja-JP" dirty="0" smtClean="0"/>
              <a:t>(</a:t>
            </a:r>
            <a:r>
              <a:rPr lang="en-US" altLang="ja-JP" dirty="0" err="1" smtClean="0"/>
              <a:t>highgui</a:t>
            </a:r>
            <a:r>
              <a:rPr lang="ja-JP" altLang="en-US" dirty="0" smtClean="0"/>
              <a:t>モジュール</a:t>
            </a:r>
            <a:r>
              <a:rPr lang="en-US" altLang="ja-JP" dirty="0" smtClean="0"/>
              <a:t>)</a:t>
            </a:r>
          </a:p>
          <a:p>
            <a:r>
              <a:rPr lang="ja-JP" altLang="en-US" dirty="0" smtClean="0"/>
              <a:t>メディア入出力 </a:t>
            </a:r>
            <a:r>
              <a:rPr lang="en-US" altLang="ja-JP" dirty="0" smtClean="0"/>
              <a:t>(</a:t>
            </a:r>
            <a:r>
              <a:rPr lang="en-US" altLang="ja-JP" dirty="0" err="1" smtClean="0"/>
              <a:t>highgui</a:t>
            </a:r>
            <a:r>
              <a:rPr lang="ja-JP" altLang="en-US" dirty="0" smtClean="0"/>
              <a:t>モジュール</a:t>
            </a:r>
            <a:r>
              <a:rPr lang="en-US" altLang="ja-JP" dirty="0" smtClean="0"/>
              <a:t>)</a:t>
            </a:r>
          </a:p>
          <a:p>
            <a:r>
              <a:rPr lang="ja-JP" altLang="en-US" dirty="0" smtClean="0"/>
              <a:t>オブジェクト検出 </a:t>
            </a:r>
            <a:r>
              <a:rPr lang="en-US" altLang="ja-JP" dirty="0" smtClean="0"/>
              <a:t>(</a:t>
            </a:r>
            <a:r>
              <a:rPr lang="en-US" altLang="ja-JP" dirty="0" err="1" smtClean="0"/>
              <a:t>objdetect</a:t>
            </a:r>
            <a:r>
              <a:rPr lang="ja-JP" altLang="en-US" dirty="0" smtClean="0"/>
              <a:t>モジュール</a:t>
            </a:r>
            <a:r>
              <a:rPr lang="en-US" altLang="ja-JP" dirty="0" smtClean="0"/>
              <a:t>)</a:t>
            </a:r>
          </a:p>
          <a:p>
            <a:r>
              <a:rPr lang="ja-JP" altLang="en-US" dirty="0" smtClean="0"/>
              <a:t>機械学習 </a:t>
            </a:r>
            <a:r>
              <a:rPr lang="en-US" altLang="ja-JP" dirty="0" smtClean="0"/>
              <a:t>(ml</a:t>
            </a:r>
            <a:r>
              <a:rPr lang="ja-JP" altLang="en-US" dirty="0" smtClean="0"/>
              <a:t>モジュール</a:t>
            </a:r>
            <a:r>
              <a:rPr lang="en-US" altLang="ja-JP" dirty="0" smtClean="0"/>
              <a:t>)</a:t>
            </a:r>
          </a:p>
          <a:p>
            <a:endParaRPr lang="ja-JP" altLang="en-US"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1</a:t>
            </a:fld>
            <a:endParaRPr lang="ja-JP" altLang="en-US">
              <a:solidFill>
                <a:srgbClr val="89898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配列操作</a:t>
            </a:r>
          </a:p>
        </p:txBody>
      </p:sp>
      <p:sp>
        <p:nvSpPr>
          <p:cNvPr id="3074" name="タイトル 1"/>
          <p:cNvSpPr>
            <a:spLocks noGrp="1"/>
          </p:cNvSpPr>
          <p:nvPr>
            <p:ph type="title"/>
          </p:nvPr>
        </p:nvSpPr>
        <p:spPr>
          <a:xfrm>
            <a:off x="457200" y="274638"/>
            <a:ext cx="8229600" cy="850900"/>
          </a:xfrm>
        </p:spPr>
        <p:txBody>
          <a:bodyPr/>
          <a:lstStyle/>
          <a:p>
            <a:pPr algn="l"/>
            <a:r>
              <a:rPr lang="ja-JP" altLang="en-US" sz="4000" dirty="0"/>
              <a:t>上下</a:t>
            </a:r>
            <a:r>
              <a:rPr lang="en-US" altLang="ja-JP" sz="4000" dirty="0"/>
              <a:t>/</a:t>
            </a:r>
            <a:r>
              <a:rPr lang="ja-JP" altLang="en-US" sz="4000" dirty="0"/>
              <a:t>左右</a:t>
            </a:r>
            <a:r>
              <a:rPr lang="ja-JP" altLang="en-US" sz="4000" dirty="0" smtClean="0"/>
              <a:t>反転</a:t>
            </a:r>
          </a:p>
        </p:txBody>
      </p:sp>
      <p:sp>
        <p:nvSpPr>
          <p:cNvPr id="3075" name="コンテンツ プレースホルダ 2"/>
          <p:cNvSpPr>
            <a:spLocks noGrp="1"/>
          </p:cNvSpPr>
          <p:nvPr>
            <p:ph idx="1"/>
          </p:nvPr>
        </p:nvSpPr>
        <p:spPr>
          <a:xfrm>
            <a:off x="457200" y="1268413"/>
            <a:ext cx="8229600" cy="5040312"/>
          </a:xfrm>
        </p:spPr>
        <p:txBody>
          <a:bodyPr/>
          <a:lstStyle/>
          <a:p>
            <a:r>
              <a:rPr lang="en-US" altLang="ja-JP" sz="2800" dirty="0" smtClean="0"/>
              <a:t>flip()</a:t>
            </a:r>
            <a:r>
              <a:rPr lang="ja-JP" altLang="en-US" sz="2800" dirty="0" smtClean="0"/>
              <a:t>関数で配列</a:t>
            </a:r>
            <a:r>
              <a:rPr lang="ja-JP" altLang="en-US" sz="2800" dirty="0"/>
              <a:t>要素の並びを</a:t>
            </a:r>
            <a:r>
              <a:rPr lang="ja-JP" altLang="en-US" sz="2800" dirty="0" smtClean="0"/>
              <a:t>変える</a:t>
            </a:r>
            <a:endParaRPr lang="en-US" altLang="ja-JP" sz="2800" dirty="0"/>
          </a:p>
          <a:p>
            <a:pPr lvl="1"/>
            <a:r>
              <a:rPr lang="ja-JP" altLang="en-US" sz="2400" dirty="0" smtClean="0"/>
              <a:t>第</a:t>
            </a:r>
            <a:r>
              <a:rPr lang="en-US" altLang="ja-JP" sz="2400" dirty="0" smtClean="0"/>
              <a:t>3</a:t>
            </a:r>
            <a:r>
              <a:rPr lang="ja-JP" altLang="en-US" sz="2400" dirty="0" smtClean="0"/>
              <a:t>引数で反転する軸を指定</a:t>
            </a:r>
            <a:endParaRPr lang="en-US" altLang="ja-JP" sz="2400" dirty="0"/>
          </a:p>
          <a:p>
            <a:pPr marL="914400" lvl="2" indent="0">
              <a:buNone/>
            </a:pPr>
            <a:r>
              <a:rPr lang="en-US" altLang="ja-JP" sz="2000" dirty="0" smtClean="0">
                <a:solidFill>
                  <a:srgbClr val="FF0000"/>
                </a:solidFill>
              </a:rPr>
              <a:t>0</a:t>
            </a:r>
            <a:r>
              <a:rPr lang="ja-JP" altLang="en-US" sz="2000" dirty="0"/>
              <a:t>の場合、上下</a:t>
            </a:r>
            <a:r>
              <a:rPr lang="ja-JP" altLang="en-US" sz="2000" dirty="0" smtClean="0"/>
              <a:t>反転</a:t>
            </a:r>
            <a:endParaRPr lang="en-US" altLang="ja-JP" sz="2000" dirty="0" smtClean="0"/>
          </a:p>
          <a:p>
            <a:pPr marL="914400" lvl="2" indent="0">
              <a:buNone/>
            </a:pPr>
            <a:r>
              <a:rPr lang="ja-JP" altLang="en-US" sz="2000" dirty="0" smtClean="0">
                <a:solidFill>
                  <a:srgbClr val="FF0000"/>
                </a:solidFill>
              </a:rPr>
              <a:t>正</a:t>
            </a:r>
            <a:r>
              <a:rPr lang="ja-JP" altLang="en-US" sz="2000" dirty="0" smtClean="0"/>
              <a:t>の</a:t>
            </a:r>
            <a:r>
              <a:rPr lang="ja-JP" altLang="en-US" sz="2000" dirty="0"/>
              <a:t>場合、左右</a:t>
            </a:r>
            <a:r>
              <a:rPr lang="ja-JP" altLang="en-US" sz="2000" dirty="0" smtClean="0"/>
              <a:t>反転</a:t>
            </a:r>
            <a:endParaRPr lang="en-US" altLang="ja-JP" sz="2000" dirty="0" smtClean="0"/>
          </a:p>
          <a:p>
            <a:pPr marL="914400" lvl="2" indent="0">
              <a:buNone/>
            </a:pPr>
            <a:r>
              <a:rPr lang="ja-JP" altLang="en-US" sz="2000" dirty="0" smtClean="0">
                <a:solidFill>
                  <a:srgbClr val="FF0000"/>
                </a:solidFill>
              </a:rPr>
              <a:t>負</a:t>
            </a:r>
            <a:r>
              <a:rPr lang="ja-JP" altLang="en-US" sz="2000" dirty="0" smtClean="0"/>
              <a:t>の</a:t>
            </a:r>
            <a:r>
              <a:rPr lang="ja-JP" altLang="en-US" sz="2000" dirty="0"/>
              <a:t>場合</a:t>
            </a:r>
            <a:r>
              <a:rPr lang="ja-JP" altLang="en-US" sz="2000" dirty="0" smtClean="0"/>
              <a:t>、</a:t>
            </a:r>
            <a:r>
              <a:rPr lang="en-US" altLang="ja-JP" sz="2000" dirty="0" smtClean="0"/>
              <a:t>180</a:t>
            </a:r>
            <a:r>
              <a:rPr lang="ja-JP" altLang="en-US" sz="2000" dirty="0"/>
              <a:t>度</a:t>
            </a:r>
            <a:r>
              <a:rPr lang="ja-JP" altLang="en-US" sz="2000" dirty="0" smtClean="0"/>
              <a:t>回転</a:t>
            </a:r>
            <a:endParaRPr lang="en-US" altLang="ja-JP" sz="2000" dirty="0"/>
          </a:p>
          <a:p>
            <a:pPr marL="914400" lvl="2" indent="0">
              <a:buNone/>
            </a:pPr>
            <a:endParaRPr lang="ja-JP" altLang="en-US" sz="2000" dirty="0"/>
          </a:p>
          <a:p>
            <a:pPr marL="400050" lvl="1" indent="0">
              <a:buNone/>
            </a:pPr>
            <a:r>
              <a:rPr lang="en-US" altLang="ja-JP" sz="1800" dirty="0" smtClean="0">
                <a:latin typeface="ＭＳ ゴシック" panose="020B0609070205080204" pitchFamily="49" charset="-128"/>
                <a:ea typeface="ＭＳ ゴシック" panose="020B0609070205080204" pitchFamily="49" charset="-128"/>
                <a:hlinkClick r:id="rId3"/>
              </a:rPr>
              <a:t>flip</a:t>
            </a:r>
            <a:r>
              <a:rPr lang="en-US" altLang="ja-JP" sz="1800" dirty="0" smtClean="0">
                <a:latin typeface="ＭＳ ゴシック" panose="020B0609070205080204" pitchFamily="49" charset="-128"/>
                <a:ea typeface="ＭＳ ゴシック" panose="020B0609070205080204" pitchFamily="49" charset="-128"/>
              </a:rPr>
              <a:t>(</a:t>
            </a:r>
            <a:r>
              <a:rPr lang="en-US" altLang="ja-JP" sz="1800" dirty="0" err="1" smtClean="0">
                <a:latin typeface="ＭＳ ゴシック" panose="020B0609070205080204" pitchFamily="49" charset="-128"/>
                <a:ea typeface="ＭＳ ゴシック" panose="020B0609070205080204" pitchFamily="49" charset="-128"/>
              </a:rPr>
              <a:t>src_img</a:t>
            </a:r>
            <a:r>
              <a:rPr lang="en-US" altLang="ja-JP" sz="1800" dirty="0">
                <a:latin typeface="ＭＳ ゴシック" panose="020B0609070205080204" pitchFamily="49" charset="-128"/>
                <a:ea typeface="ＭＳ ゴシック" panose="020B0609070205080204" pitchFamily="49" charset="-128"/>
              </a:rPr>
              <a:t>, </a:t>
            </a:r>
            <a:r>
              <a:rPr lang="en-US" altLang="ja-JP" sz="1800" dirty="0" err="1">
                <a:latin typeface="ＭＳ ゴシック" panose="020B0609070205080204" pitchFamily="49" charset="-128"/>
                <a:ea typeface="ＭＳ ゴシック" panose="020B0609070205080204" pitchFamily="49" charset="-128"/>
              </a:rPr>
              <a:t>dst_img</a:t>
            </a:r>
            <a:r>
              <a:rPr lang="en-US" altLang="ja-JP" sz="1800" dirty="0">
                <a:latin typeface="ＭＳ ゴシック" panose="020B0609070205080204" pitchFamily="49" charset="-128"/>
                <a:ea typeface="ＭＳ ゴシック" panose="020B0609070205080204" pitchFamily="49" charset="-128"/>
              </a:rPr>
              <a:t>, </a:t>
            </a:r>
            <a:r>
              <a:rPr lang="en-US" altLang="ja-JP" sz="1800" dirty="0">
                <a:solidFill>
                  <a:srgbClr val="FF0000"/>
                </a:solidFill>
                <a:latin typeface="ＭＳ ゴシック" panose="020B0609070205080204" pitchFamily="49" charset="-128"/>
                <a:ea typeface="ＭＳ ゴシック" panose="020B0609070205080204" pitchFamily="49" charset="-128"/>
              </a:rPr>
              <a:t>0</a:t>
            </a:r>
            <a:r>
              <a:rPr lang="en-US" altLang="ja-JP" sz="1800" dirty="0" smtClean="0">
                <a:latin typeface="ＭＳ ゴシック" panose="020B0609070205080204" pitchFamily="49" charset="-128"/>
                <a:ea typeface="ＭＳ ゴシック" panose="020B0609070205080204" pitchFamily="49" charset="-128"/>
              </a:rPr>
              <a:t>);</a:t>
            </a:r>
          </a:p>
          <a:p>
            <a:pPr marL="400050" lvl="1" indent="0">
              <a:buNone/>
            </a:pPr>
            <a:r>
              <a:rPr lang="en-US" altLang="ja-JP" sz="1800" dirty="0" smtClean="0">
                <a:latin typeface="ＭＳ ゴシック" panose="020B0609070205080204" pitchFamily="49" charset="-128"/>
                <a:ea typeface="ＭＳ ゴシック" panose="020B0609070205080204" pitchFamily="49" charset="-128"/>
                <a:hlinkClick r:id="rId3"/>
              </a:rPr>
              <a:t>flip</a:t>
            </a:r>
            <a:r>
              <a:rPr lang="en-US" altLang="ja-JP" sz="1800" dirty="0" smtClean="0">
                <a:latin typeface="ＭＳ ゴシック" panose="020B0609070205080204" pitchFamily="49" charset="-128"/>
                <a:ea typeface="ＭＳ ゴシック" panose="020B0609070205080204" pitchFamily="49" charset="-128"/>
              </a:rPr>
              <a:t>(</a:t>
            </a:r>
            <a:r>
              <a:rPr lang="en-US" altLang="ja-JP" sz="1800" dirty="0" err="1" smtClean="0">
                <a:latin typeface="ＭＳ ゴシック" panose="020B0609070205080204" pitchFamily="49" charset="-128"/>
                <a:ea typeface="ＭＳ ゴシック" panose="020B0609070205080204" pitchFamily="49" charset="-128"/>
              </a:rPr>
              <a:t>src_img</a:t>
            </a:r>
            <a:r>
              <a:rPr lang="en-US" altLang="ja-JP" sz="1800" dirty="0">
                <a:latin typeface="ＭＳ ゴシック" panose="020B0609070205080204" pitchFamily="49" charset="-128"/>
                <a:ea typeface="ＭＳ ゴシック" panose="020B0609070205080204" pitchFamily="49" charset="-128"/>
              </a:rPr>
              <a:t>, dst2_img, </a:t>
            </a:r>
            <a:r>
              <a:rPr lang="en-US" altLang="ja-JP" sz="1800" dirty="0" smtClean="0">
                <a:solidFill>
                  <a:srgbClr val="FF0000"/>
                </a:solidFill>
                <a:latin typeface="ＭＳ ゴシック" panose="020B0609070205080204" pitchFamily="49" charset="-128"/>
                <a:ea typeface="ＭＳ ゴシック" panose="020B0609070205080204" pitchFamily="49" charset="-128"/>
              </a:rPr>
              <a:t>1</a:t>
            </a:r>
            <a:r>
              <a:rPr lang="en-US" altLang="ja-JP" sz="1800" dirty="0" smtClean="0">
                <a:latin typeface="ＭＳ ゴシック" panose="020B0609070205080204" pitchFamily="49" charset="-128"/>
                <a:ea typeface="ＭＳ ゴシック" panose="020B0609070205080204" pitchFamily="49" charset="-128"/>
              </a:rPr>
              <a:t>);</a:t>
            </a:r>
          </a:p>
          <a:p>
            <a:pPr marL="400050" lvl="1" indent="0">
              <a:buNone/>
            </a:pPr>
            <a:r>
              <a:rPr lang="en-US" altLang="ja-JP" sz="1800" dirty="0" smtClean="0">
                <a:latin typeface="ＭＳ ゴシック" panose="020B0609070205080204" pitchFamily="49" charset="-128"/>
                <a:ea typeface="ＭＳ ゴシック" panose="020B0609070205080204" pitchFamily="49" charset="-128"/>
                <a:hlinkClick r:id="rId3"/>
              </a:rPr>
              <a:t>flip</a:t>
            </a:r>
            <a:r>
              <a:rPr lang="en-US" altLang="ja-JP" sz="1800" dirty="0" smtClean="0">
                <a:latin typeface="ＭＳ ゴシック" panose="020B0609070205080204" pitchFamily="49" charset="-128"/>
                <a:ea typeface="ＭＳ ゴシック" panose="020B0609070205080204" pitchFamily="49" charset="-128"/>
              </a:rPr>
              <a:t>(</a:t>
            </a:r>
            <a:r>
              <a:rPr lang="en-US" altLang="ja-JP" sz="1800" dirty="0" err="1" smtClean="0">
                <a:latin typeface="ＭＳ ゴシック" panose="020B0609070205080204" pitchFamily="49" charset="-128"/>
                <a:ea typeface="ＭＳ ゴシック" panose="020B0609070205080204" pitchFamily="49" charset="-128"/>
              </a:rPr>
              <a:t>src_img</a:t>
            </a:r>
            <a:r>
              <a:rPr lang="en-US" altLang="ja-JP" sz="1800" dirty="0">
                <a:latin typeface="ＭＳ ゴシック" panose="020B0609070205080204" pitchFamily="49" charset="-128"/>
                <a:ea typeface="ＭＳ ゴシック" panose="020B0609070205080204" pitchFamily="49" charset="-128"/>
              </a:rPr>
              <a:t>, dst3_img, </a:t>
            </a:r>
            <a:r>
              <a:rPr lang="en-US" altLang="ja-JP" sz="1800" dirty="0">
                <a:solidFill>
                  <a:srgbClr val="FF0000"/>
                </a:solidFill>
                <a:latin typeface="ＭＳ ゴシック" panose="020B0609070205080204" pitchFamily="49" charset="-128"/>
                <a:ea typeface="ＭＳ ゴシック" panose="020B0609070205080204" pitchFamily="49" charset="-128"/>
              </a:rPr>
              <a:t>-1</a:t>
            </a:r>
            <a:r>
              <a:rPr lang="en-US" altLang="ja-JP" sz="1800" dirty="0" smtClean="0">
                <a:latin typeface="ＭＳ ゴシック" panose="020B0609070205080204" pitchFamily="49" charset="-128"/>
                <a:ea typeface="ＭＳ ゴシック" panose="020B0609070205080204" pitchFamily="49" charset="-128"/>
              </a:rPr>
              <a:t>);</a:t>
            </a:r>
            <a:endParaRPr lang="en-US" altLang="ja-JP"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19</a:t>
            </a:fld>
            <a:endParaRPr lang="ja-JP" altLang="en-US" dirty="0">
              <a:solidFill>
                <a:srgbClr val="898989"/>
              </a:solidFill>
            </a:endParaRPr>
          </a:p>
        </p:txBody>
      </p:sp>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2040" y="4869320"/>
            <a:ext cx="1440000" cy="1440000"/>
          </a:xfrm>
          <a:prstGeom prst="rect">
            <a:avLst/>
          </a:prstGeom>
        </p:spPr>
      </p:pic>
      <p:pic>
        <p:nvPicPr>
          <p:cNvPr id="3" name="図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6456" y="2492896"/>
            <a:ext cx="1440000" cy="1440000"/>
          </a:xfrm>
          <a:prstGeom prst="rect">
            <a:avLst/>
          </a:prstGeom>
        </p:spPr>
      </p:pic>
      <p:pic>
        <p:nvPicPr>
          <p:cNvPr id="5" name="図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36456" y="4869320"/>
            <a:ext cx="1440000" cy="1440000"/>
          </a:xfrm>
          <a:prstGeom prst="rect">
            <a:avLst/>
          </a:prstGeom>
        </p:spPr>
      </p:pic>
      <p:pic>
        <p:nvPicPr>
          <p:cNvPr id="6" name="図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32040" y="2492896"/>
            <a:ext cx="1440000" cy="1440000"/>
          </a:xfrm>
          <a:prstGeom prst="rect">
            <a:avLst/>
          </a:prstGeom>
        </p:spPr>
      </p:pic>
      <p:sp>
        <p:nvSpPr>
          <p:cNvPr id="10" name="下カーブ矢印 9"/>
          <p:cNvSpPr/>
          <p:nvPr/>
        </p:nvSpPr>
        <p:spPr>
          <a:xfrm rot="3004786">
            <a:off x="6382234" y="3949337"/>
            <a:ext cx="1398933" cy="49190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下矢印 8"/>
          <p:cNvSpPr/>
          <p:nvPr/>
        </p:nvSpPr>
        <p:spPr>
          <a:xfrm>
            <a:off x="5409724" y="4075771"/>
            <a:ext cx="484632" cy="6493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6462828" y="2968751"/>
            <a:ext cx="70146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77530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描画</a:t>
            </a:r>
          </a:p>
        </p:txBody>
      </p:sp>
      <p:sp>
        <p:nvSpPr>
          <p:cNvPr id="3074" name="タイトル 1"/>
          <p:cNvSpPr>
            <a:spLocks noGrp="1"/>
          </p:cNvSpPr>
          <p:nvPr>
            <p:ph type="title"/>
          </p:nvPr>
        </p:nvSpPr>
        <p:spPr>
          <a:xfrm>
            <a:off x="457200" y="274638"/>
            <a:ext cx="8229600" cy="850900"/>
          </a:xfrm>
        </p:spPr>
        <p:txBody>
          <a:bodyPr/>
          <a:lstStyle/>
          <a:p>
            <a:pPr algn="l"/>
            <a:r>
              <a:rPr lang="ja-JP" altLang="en-US" sz="4000" dirty="0" smtClean="0"/>
              <a:t>全面塗り潰し、線分</a:t>
            </a:r>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1800" dirty="0" smtClean="0"/>
              <a:t>カラー画像</a:t>
            </a:r>
            <a:r>
              <a:rPr lang="en-US" altLang="ja-JP" sz="1800" dirty="0" smtClean="0"/>
              <a:t>(640x480)</a:t>
            </a:r>
            <a:r>
              <a:rPr lang="ja-JP" altLang="en-US" sz="1800" dirty="0" smtClean="0"/>
              <a:t>の全要素に同じ値を</a:t>
            </a:r>
            <a:r>
              <a:rPr lang="en-US" altLang="ja-JP" sz="1800" dirty="0"/>
              <a:t/>
            </a:r>
            <a:br>
              <a:rPr lang="en-US" altLang="ja-JP" sz="1800" dirty="0"/>
            </a:br>
            <a:r>
              <a:rPr lang="ja-JP" altLang="en-US" sz="1800" dirty="0" smtClean="0"/>
              <a:t>代入すると、画像の全面を塗り潰す</a:t>
            </a:r>
            <a:endParaRPr lang="en-US" altLang="ja-JP" sz="1800" dirty="0" smtClean="0"/>
          </a:p>
          <a:p>
            <a:endParaRPr lang="en-US" altLang="ja-JP" sz="1800" dirty="0" smtClean="0"/>
          </a:p>
          <a:p>
            <a:pPr marL="400050" lvl="1" indent="0">
              <a:buNone/>
            </a:pPr>
            <a:r>
              <a:rPr lang="en-US" altLang="ja-JP" sz="1600" dirty="0" smtClean="0">
                <a:latin typeface="ＭＳ ゴシック" panose="020B0609070205080204" pitchFamily="49" charset="-128"/>
                <a:ea typeface="ＭＳ ゴシック" panose="020B0609070205080204" pitchFamily="49" charset="-128"/>
              </a:rPr>
              <a:t>Mat </a:t>
            </a:r>
            <a:r>
              <a:rPr lang="en-US" altLang="ja-JP" sz="1600" dirty="0" err="1">
                <a:latin typeface="ＭＳ ゴシック" panose="020B0609070205080204" pitchFamily="49" charset="-128"/>
                <a:ea typeface="ＭＳ ゴシック" panose="020B0609070205080204" pitchFamily="49" charset="-128"/>
              </a:rPr>
              <a:t>img</a:t>
            </a:r>
            <a:r>
              <a:rPr lang="en-US" altLang="ja-JP" sz="1600" dirty="0">
                <a:latin typeface="ＭＳ ゴシック" panose="020B0609070205080204" pitchFamily="49" charset="-128"/>
                <a:ea typeface="ＭＳ ゴシック" panose="020B0609070205080204" pitchFamily="49" charset="-128"/>
              </a:rPr>
              <a:t>(Size(640,480), CV_8UC3);</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img</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a:latin typeface="ＭＳ ゴシック" panose="020B0609070205080204" pitchFamily="49" charset="-128"/>
                <a:ea typeface="ＭＳ ゴシック" panose="020B0609070205080204" pitchFamily="49" charset="-128"/>
              </a:rPr>
              <a:t>= Scalar(200,200,200</a:t>
            </a:r>
            <a:r>
              <a:rPr lang="en-US" altLang="ja-JP" sz="1600" dirty="0" smtClean="0">
                <a:latin typeface="ＭＳ ゴシック" panose="020B0609070205080204" pitchFamily="49" charset="-128"/>
                <a:ea typeface="ＭＳ ゴシック" panose="020B0609070205080204" pitchFamily="49" charset="-128"/>
              </a:rPr>
              <a:t>);</a:t>
            </a:r>
            <a:endParaRPr lang="en-US" altLang="ja-JP" sz="1800" dirty="0">
              <a:latin typeface="ＭＳ ゴシック" panose="020B0609070205080204" pitchFamily="49" charset="-128"/>
              <a:ea typeface="ＭＳ ゴシック" panose="020B0609070205080204" pitchFamily="49" charset="-128"/>
            </a:endParaRPr>
          </a:p>
          <a:p>
            <a:pPr marL="0" indent="0">
              <a:buNone/>
            </a:pPr>
            <a:endParaRPr lang="en-US" altLang="ja-JP" sz="1800" dirty="0">
              <a:latin typeface="ＭＳ ゴシック" panose="020B0609070205080204" pitchFamily="49" charset="-128"/>
              <a:ea typeface="ＭＳ ゴシック" panose="020B0609070205080204" pitchFamily="49" charset="-128"/>
            </a:endParaRPr>
          </a:p>
          <a:p>
            <a:pPr marL="0" indent="0">
              <a:buNone/>
            </a:pPr>
            <a:endParaRPr lang="en-US" altLang="ja-JP" sz="1800" dirty="0" smtClean="0">
              <a:latin typeface="ＭＳ ゴシック" panose="020B0609070205080204" pitchFamily="49" charset="-128"/>
              <a:ea typeface="ＭＳ ゴシック" panose="020B0609070205080204" pitchFamily="49" charset="-128"/>
            </a:endParaRPr>
          </a:p>
          <a:p>
            <a:pPr marL="0" indent="0">
              <a:buNone/>
            </a:pPr>
            <a:endParaRPr lang="en-US" altLang="ja-JP" sz="1800" dirty="0">
              <a:latin typeface="ＭＳ ゴシック" panose="020B0609070205080204" pitchFamily="49" charset="-128"/>
              <a:ea typeface="ＭＳ ゴシック" panose="020B0609070205080204" pitchFamily="49" charset="-128"/>
            </a:endParaRPr>
          </a:p>
          <a:p>
            <a:pPr marL="0" indent="0">
              <a:buNone/>
            </a:pPr>
            <a:endParaRPr lang="en-US" altLang="ja-JP" sz="1800" dirty="0" smtClean="0">
              <a:latin typeface="ＭＳ ゴシック" panose="020B0609070205080204" pitchFamily="49" charset="-128"/>
              <a:ea typeface="ＭＳ ゴシック" panose="020B0609070205080204" pitchFamily="49" charset="-128"/>
            </a:endParaRPr>
          </a:p>
          <a:p>
            <a:pPr marL="0" indent="0">
              <a:buNone/>
            </a:pPr>
            <a:endParaRPr lang="en-US" altLang="ja-JP" sz="1800" dirty="0">
              <a:latin typeface="ＭＳ ゴシック" panose="020B0609070205080204" pitchFamily="49" charset="-128"/>
              <a:ea typeface="ＭＳ ゴシック" panose="020B0609070205080204" pitchFamily="49" charset="-128"/>
            </a:endParaRPr>
          </a:p>
          <a:p>
            <a:r>
              <a:rPr lang="ja-JP" altLang="en-US" sz="1800" dirty="0"/>
              <a:t>始点</a:t>
            </a:r>
            <a:r>
              <a:rPr lang="en-US" altLang="ja-JP" sz="1800" dirty="0"/>
              <a:t>(0,0</a:t>
            </a:r>
            <a:r>
              <a:rPr lang="en-US" altLang="ja-JP" sz="1800" dirty="0" smtClean="0"/>
              <a:t>)</a:t>
            </a:r>
            <a:r>
              <a:rPr lang="ja-JP" altLang="en-US" sz="1800" dirty="0" err="1" smtClean="0"/>
              <a:t>、</a:t>
            </a:r>
            <a:r>
              <a:rPr lang="ja-JP" altLang="en-US" sz="1800" dirty="0" smtClean="0"/>
              <a:t>終点</a:t>
            </a:r>
            <a:r>
              <a:rPr lang="en-US" altLang="ja-JP" sz="1800" dirty="0"/>
              <a:t>(640,480</a:t>
            </a:r>
            <a:r>
              <a:rPr lang="en-US" altLang="ja-JP" sz="1800" dirty="0" smtClean="0"/>
              <a:t>)</a:t>
            </a:r>
            <a:r>
              <a:rPr lang="ja-JP" altLang="en-US" sz="1800" dirty="0" err="1" smtClean="0"/>
              <a:t>、</a:t>
            </a:r>
            <a:r>
              <a:rPr lang="ja-JP" altLang="en-US" sz="1800" dirty="0"/>
              <a:t>太さ</a:t>
            </a:r>
            <a:r>
              <a:rPr lang="en-US" altLang="ja-JP" sz="1800" dirty="0"/>
              <a:t>5</a:t>
            </a:r>
            <a:r>
              <a:rPr lang="ja-JP" altLang="en-US" sz="1800" dirty="0"/>
              <a:t>の線分を</a:t>
            </a:r>
            <a:r>
              <a:rPr lang="ja-JP" altLang="en-US" sz="1800" dirty="0" smtClean="0"/>
              <a:t>描画</a:t>
            </a:r>
            <a:endParaRPr lang="en-US" altLang="ja-JP" sz="1800" dirty="0" smtClean="0"/>
          </a:p>
          <a:p>
            <a:endParaRPr lang="en-US" altLang="ja-JP" sz="1800" dirty="0" smtClean="0"/>
          </a:p>
          <a:p>
            <a:pPr marL="400050" lvl="1" indent="0">
              <a:buNone/>
            </a:pPr>
            <a:r>
              <a:rPr lang="en-US" altLang="ja-JP" sz="1600" dirty="0" smtClean="0">
                <a:latin typeface="ＭＳ ゴシック" panose="020B0609070205080204" pitchFamily="49" charset="-128"/>
                <a:ea typeface="ＭＳ ゴシック" panose="020B0609070205080204" pitchFamily="49" charset="-128"/>
                <a:hlinkClick r:id="rId3"/>
              </a:rPr>
              <a:t>line</a:t>
            </a:r>
            <a:r>
              <a:rPr lang="en-US" altLang="ja-JP" sz="1600" dirty="0" smtClean="0">
                <a:latin typeface="ＭＳ ゴシック" panose="020B0609070205080204" pitchFamily="49" charset="-128"/>
                <a:ea typeface="ＭＳ ゴシック" panose="020B0609070205080204" pitchFamily="49" charset="-128"/>
              </a:rPr>
              <a:t>(</a:t>
            </a:r>
            <a:r>
              <a:rPr lang="en-US" altLang="ja-JP" sz="1600" dirty="0" err="1" smtClean="0">
                <a:latin typeface="ＭＳ ゴシック" panose="020B0609070205080204" pitchFamily="49" charset="-128"/>
                <a:ea typeface="ＭＳ ゴシック" panose="020B0609070205080204" pitchFamily="49" charset="-128"/>
              </a:rPr>
              <a:t>img</a:t>
            </a:r>
            <a:r>
              <a:rPr lang="en-US" altLang="ja-JP" sz="1600" dirty="0">
                <a:latin typeface="ＭＳ ゴシック" panose="020B0609070205080204" pitchFamily="49" charset="-128"/>
                <a:ea typeface="ＭＳ ゴシック" panose="020B0609070205080204" pitchFamily="49" charset="-128"/>
              </a:rPr>
              <a:t>, Point(0,0), Point(640,480</a:t>
            </a:r>
            <a:r>
              <a:rPr lang="en-US" altLang="ja-JP" sz="1600" dirty="0" smtClean="0">
                <a:latin typeface="ＭＳ ゴシック" panose="020B0609070205080204" pitchFamily="49" charset="-128"/>
                <a:ea typeface="ＭＳ ゴシック" panose="020B0609070205080204" pitchFamily="49" charset="-128"/>
              </a:rPr>
              <a:t>),</a:t>
            </a:r>
          </a:p>
          <a:p>
            <a:pPr marL="400050" lvl="1" indent="0">
              <a:buNone/>
            </a:pPr>
            <a:r>
              <a:rPr lang="en-US" altLang="ja-JP" sz="1600" dirty="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    Scalar(255,0,0</a:t>
            </a:r>
            <a:r>
              <a:rPr lang="en-US" altLang="ja-JP" sz="1600" dirty="0">
                <a:latin typeface="ＭＳ ゴシック" panose="020B0609070205080204" pitchFamily="49" charset="-128"/>
                <a:ea typeface="ＭＳ ゴシック" panose="020B0609070205080204" pitchFamily="49" charset="-128"/>
              </a:rPr>
              <a:t>), 5);</a:t>
            </a:r>
            <a:r>
              <a:rPr lang="en-US" altLang="ja-JP" sz="1200" dirty="0">
                <a:latin typeface="ＭＳ ゴシック" panose="020B0609070205080204" pitchFamily="49" charset="-128"/>
                <a:ea typeface="ＭＳ ゴシック" panose="020B0609070205080204" pitchFamily="49" charset="-128"/>
              </a:rPr>
              <a:t>	</a:t>
            </a:r>
          </a:p>
          <a:p>
            <a:endParaRPr lang="ja-JP" altLang="en-US" sz="18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20</a:t>
            </a:fld>
            <a:endParaRPr lang="ja-JP" altLang="en-US">
              <a:solidFill>
                <a:srgbClr val="898989"/>
              </a:solidFill>
            </a:endParaRPr>
          </a:p>
        </p:txBody>
      </p:sp>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06800" y="4148725"/>
            <a:ext cx="2880000" cy="2160000"/>
          </a:xfrm>
          <a:prstGeom prst="rect">
            <a:avLst/>
          </a:prstGeom>
        </p:spPr>
      </p:pic>
      <p:pic>
        <p:nvPicPr>
          <p:cNvPr id="3" name="図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6456" y="1267818"/>
            <a:ext cx="2880000" cy="2160000"/>
          </a:xfrm>
          <a:prstGeom prst="rect">
            <a:avLst/>
          </a:prstGeom>
        </p:spPr>
      </p:pic>
    </p:spTree>
    <p:extLst>
      <p:ext uri="{BB962C8B-B14F-4D97-AF65-F5344CB8AC3E}">
        <p14:creationId xmlns:p14="http://schemas.microsoft.com/office/powerpoint/2010/main" val="2662491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描画</a:t>
            </a:r>
          </a:p>
        </p:txBody>
      </p:sp>
      <p:sp>
        <p:nvSpPr>
          <p:cNvPr id="3074" name="タイトル 1"/>
          <p:cNvSpPr>
            <a:spLocks noGrp="1"/>
          </p:cNvSpPr>
          <p:nvPr>
            <p:ph type="title"/>
          </p:nvPr>
        </p:nvSpPr>
        <p:spPr>
          <a:xfrm>
            <a:off x="457200" y="274638"/>
            <a:ext cx="8229600" cy="850900"/>
          </a:xfrm>
        </p:spPr>
        <p:txBody>
          <a:bodyPr/>
          <a:lstStyle/>
          <a:p>
            <a:pPr algn="l"/>
            <a:r>
              <a:rPr lang="ja-JP" altLang="en-US" sz="4000" dirty="0"/>
              <a:t>矩形、</a:t>
            </a:r>
            <a:r>
              <a:rPr lang="ja-JP" altLang="en-US" sz="4000" dirty="0" smtClean="0"/>
              <a:t>円</a:t>
            </a:r>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1800" dirty="0"/>
              <a:t>左上</a:t>
            </a:r>
            <a:r>
              <a:rPr lang="en-US" altLang="ja-JP" sz="1800" dirty="0"/>
              <a:t>(320,0</a:t>
            </a:r>
            <a:r>
              <a:rPr lang="en-US" altLang="ja-JP" sz="1800" dirty="0" smtClean="0"/>
              <a:t>)</a:t>
            </a:r>
            <a:r>
              <a:rPr lang="ja-JP" altLang="en-US" sz="1800" dirty="0" err="1" smtClean="0"/>
              <a:t>、</a:t>
            </a:r>
            <a:r>
              <a:rPr lang="ja-JP" altLang="en-US" sz="1800" dirty="0" smtClean="0"/>
              <a:t>右下</a:t>
            </a:r>
            <a:r>
              <a:rPr lang="en-US" altLang="ja-JP" sz="1800" dirty="0"/>
              <a:t>(640,240</a:t>
            </a:r>
            <a:r>
              <a:rPr lang="en-US" altLang="ja-JP" sz="1800" dirty="0" smtClean="0"/>
              <a:t>)</a:t>
            </a:r>
            <a:r>
              <a:rPr lang="ja-JP" altLang="en-US" sz="1800" dirty="0" err="1" smtClean="0"/>
              <a:t>、</a:t>
            </a:r>
            <a:r>
              <a:rPr lang="ja-JP" altLang="en-US" sz="1800" dirty="0"/>
              <a:t>太さ</a:t>
            </a:r>
            <a:r>
              <a:rPr lang="en-US" altLang="ja-JP" sz="1800" dirty="0"/>
              <a:t>5</a:t>
            </a:r>
            <a:r>
              <a:rPr lang="ja-JP" altLang="en-US" sz="1800" dirty="0"/>
              <a:t>の矩形を</a:t>
            </a:r>
            <a:r>
              <a:rPr lang="ja-JP" altLang="en-US" sz="1800" dirty="0" smtClean="0"/>
              <a:t>描画</a:t>
            </a:r>
            <a:endParaRPr lang="en-US" altLang="ja-JP" sz="1800" dirty="0" smtClean="0"/>
          </a:p>
          <a:p>
            <a:pPr marL="400050" lvl="1" indent="0">
              <a:buNone/>
            </a:pPr>
            <a:r>
              <a:rPr lang="en-US" altLang="ja-JP" sz="1600" dirty="0" smtClean="0">
                <a:latin typeface="ＭＳ ゴシック" panose="020B0609070205080204" pitchFamily="49" charset="-128"/>
                <a:ea typeface="ＭＳ ゴシック" panose="020B0609070205080204" pitchFamily="49" charset="-128"/>
                <a:hlinkClick r:id="rId3"/>
              </a:rPr>
              <a:t>rectangle</a:t>
            </a:r>
            <a:r>
              <a:rPr lang="en-US" altLang="ja-JP" sz="1600" dirty="0" smtClean="0">
                <a:latin typeface="ＭＳ ゴシック" panose="020B0609070205080204" pitchFamily="49" charset="-128"/>
                <a:ea typeface="ＭＳ ゴシック" panose="020B0609070205080204" pitchFamily="49" charset="-128"/>
              </a:rPr>
              <a:t>(</a:t>
            </a:r>
            <a:r>
              <a:rPr lang="en-US" altLang="ja-JP" sz="1600" dirty="0" err="1" smtClean="0">
                <a:latin typeface="ＭＳ ゴシック" panose="020B0609070205080204" pitchFamily="49" charset="-128"/>
                <a:ea typeface="ＭＳ ゴシック" panose="020B0609070205080204" pitchFamily="49" charset="-128"/>
              </a:rPr>
              <a:t>img</a:t>
            </a:r>
            <a:r>
              <a:rPr lang="en-US" altLang="ja-JP" sz="1600" dirty="0" smtClean="0">
                <a:latin typeface="ＭＳ ゴシック" panose="020B0609070205080204" pitchFamily="49" charset="-128"/>
                <a:ea typeface="ＭＳ ゴシック" panose="020B0609070205080204" pitchFamily="49" charset="-128"/>
              </a:rPr>
              <a:t>,</a:t>
            </a:r>
          </a:p>
          <a:p>
            <a:pPr marL="400050" lvl="1" indent="0">
              <a:buNone/>
            </a:pPr>
            <a:r>
              <a:rPr lang="ja-JP" altLang="en-US" sz="1600" dirty="0" smtClean="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a:latin typeface="ＭＳ ゴシック" panose="020B0609070205080204" pitchFamily="49" charset="-128"/>
                <a:ea typeface="ＭＳ ゴシック" panose="020B0609070205080204" pitchFamily="49" charset="-128"/>
              </a:rPr>
              <a:t>Point(320,0</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a:latin typeface="ＭＳ ゴシック" panose="020B0609070205080204" pitchFamily="49" charset="-128"/>
                <a:ea typeface="ＭＳ ゴシック" panose="020B0609070205080204" pitchFamily="49" charset="-128"/>
              </a:rPr>
              <a:t>Point(640,240</a:t>
            </a:r>
            <a:r>
              <a:rPr lang="en-US" altLang="ja-JP" sz="1600" dirty="0" smtClean="0">
                <a:latin typeface="ＭＳ ゴシック" panose="020B0609070205080204" pitchFamily="49" charset="-128"/>
                <a:ea typeface="ＭＳ ゴシック" panose="020B0609070205080204" pitchFamily="49" charset="-128"/>
              </a:rPr>
              <a:t>),</a:t>
            </a:r>
          </a:p>
          <a:p>
            <a:pPr marL="400050" lvl="1" indent="0">
              <a:buNone/>
            </a:pPr>
            <a:r>
              <a:rPr lang="en-US" altLang="ja-JP" sz="1600" dirty="0" smtClean="0">
                <a:latin typeface="ＭＳ ゴシック" panose="020B0609070205080204" pitchFamily="49" charset="-128"/>
                <a:ea typeface="ＭＳ ゴシック" panose="020B0609070205080204" pitchFamily="49" charset="-128"/>
              </a:rPr>
              <a:t>      </a:t>
            </a:r>
            <a:r>
              <a:rPr lang="ja-JP" altLang="en-US" sz="1600" dirty="0" smtClean="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Scalar(0,255,0), 5);</a:t>
            </a:r>
          </a:p>
          <a:p>
            <a:r>
              <a:rPr lang="ja-JP" altLang="en-US" sz="1800" dirty="0" smtClean="0"/>
              <a:t>左上</a:t>
            </a:r>
            <a:r>
              <a:rPr lang="en-US" altLang="ja-JP" sz="1800" dirty="0"/>
              <a:t>(340,20</a:t>
            </a:r>
            <a:r>
              <a:rPr lang="en-US" altLang="ja-JP" sz="1800" dirty="0" smtClean="0"/>
              <a:t>)</a:t>
            </a:r>
            <a:r>
              <a:rPr lang="ja-JP" altLang="en-US" sz="1800" dirty="0" err="1" smtClean="0"/>
              <a:t>、</a:t>
            </a:r>
            <a:r>
              <a:rPr lang="ja-JP" altLang="en-US" sz="1800" dirty="0" smtClean="0"/>
              <a:t>サイズ</a:t>
            </a:r>
            <a:r>
              <a:rPr lang="en-US" altLang="ja-JP" sz="1800" dirty="0"/>
              <a:t>(280,200)</a:t>
            </a:r>
            <a:r>
              <a:rPr lang="ja-JP" altLang="en-US" sz="1800" dirty="0"/>
              <a:t>の矩形</a:t>
            </a:r>
            <a:r>
              <a:rPr lang="ja-JP" altLang="en-US" sz="1800" dirty="0" smtClean="0"/>
              <a:t>を塗り潰す</a:t>
            </a:r>
            <a:endParaRPr lang="en-US" altLang="ja-JP" sz="1800" dirty="0" smtClean="0"/>
          </a:p>
          <a:p>
            <a:pPr marL="400050" lvl="1" indent="0">
              <a:buNone/>
            </a:pPr>
            <a:r>
              <a:rPr lang="en-US" altLang="ja-JP" sz="1600" dirty="0" smtClean="0">
                <a:latin typeface="ＭＳ ゴシック" panose="020B0609070205080204" pitchFamily="49" charset="-128"/>
                <a:ea typeface="ＭＳ ゴシック" panose="020B0609070205080204" pitchFamily="49" charset="-128"/>
                <a:hlinkClick r:id="rId3"/>
              </a:rPr>
              <a:t>rectangle</a:t>
            </a:r>
            <a:r>
              <a:rPr lang="en-US" altLang="ja-JP" sz="1600" dirty="0" smtClean="0">
                <a:latin typeface="ＭＳ ゴシック" panose="020B0609070205080204" pitchFamily="49" charset="-128"/>
                <a:ea typeface="ＭＳ ゴシック" panose="020B0609070205080204" pitchFamily="49" charset="-128"/>
              </a:rPr>
              <a:t>(</a:t>
            </a:r>
            <a:r>
              <a:rPr lang="en-US" altLang="ja-JP" sz="1600" dirty="0" err="1" smtClean="0">
                <a:latin typeface="ＭＳ ゴシック" panose="020B0609070205080204" pitchFamily="49" charset="-128"/>
                <a:ea typeface="ＭＳ ゴシック" panose="020B0609070205080204" pitchFamily="49" charset="-128"/>
              </a:rPr>
              <a:t>img</a:t>
            </a:r>
            <a:r>
              <a:rPr lang="en-US" altLang="ja-JP" sz="1600" dirty="0" smtClean="0">
                <a:latin typeface="ＭＳ ゴシック" panose="020B0609070205080204" pitchFamily="49" charset="-128"/>
                <a:ea typeface="ＭＳ ゴシック" panose="020B0609070205080204" pitchFamily="49" charset="-128"/>
              </a:rPr>
              <a:t>,</a:t>
            </a:r>
          </a:p>
          <a:p>
            <a:pPr marL="400050" lvl="1" indent="0">
              <a:buNone/>
            </a:pPr>
            <a:r>
              <a:rPr lang="ja-JP" altLang="en-US" sz="1600" dirty="0" smtClean="0">
                <a:latin typeface="ＭＳ ゴシック" panose="020B0609070205080204" pitchFamily="49" charset="-128"/>
                <a:ea typeface="ＭＳ ゴシック" panose="020B0609070205080204" pitchFamily="49" charset="-128"/>
              </a:rPr>
              <a:t>          </a:t>
            </a:r>
            <a:r>
              <a:rPr lang="en-US" altLang="ja-JP" sz="1600" dirty="0" err="1" smtClean="0">
                <a:latin typeface="ＭＳ ゴシック" panose="020B0609070205080204" pitchFamily="49" charset="-128"/>
                <a:ea typeface="ＭＳ ゴシック" panose="020B0609070205080204" pitchFamily="49" charset="-128"/>
              </a:rPr>
              <a:t>Rect</a:t>
            </a:r>
            <a:r>
              <a:rPr lang="en-US" altLang="ja-JP" sz="1600" dirty="0" smtClean="0">
                <a:latin typeface="ＭＳ ゴシック" panose="020B0609070205080204" pitchFamily="49" charset="-128"/>
                <a:ea typeface="ＭＳ ゴシック" panose="020B0609070205080204" pitchFamily="49" charset="-128"/>
              </a:rPr>
              <a:t>(Point(340,20</a:t>
            </a:r>
            <a:r>
              <a:rPr lang="en-US" altLang="ja-JP" sz="1600" dirty="0">
                <a:latin typeface="ＭＳ ゴシック" panose="020B0609070205080204" pitchFamily="49" charset="-128"/>
                <a:ea typeface="ＭＳ ゴシック" panose="020B0609070205080204" pitchFamily="49" charset="-128"/>
              </a:rPr>
              <a:t>),Size(280,200</a:t>
            </a:r>
            <a:r>
              <a:rPr lang="en-US" altLang="ja-JP" sz="1600" dirty="0" smtClean="0">
                <a:latin typeface="ＭＳ ゴシック" panose="020B0609070205080204" pitchFamily="49" charset="-128"/>
                <a:ea typeface="ＭＳ ゴシック" panose="020B0609070205080204" pitchFamily="49" charset="-128"/>
              </a:rPr>
              <a:t>)),</a:t>
            </a:r>
          </a:p>
          <a:p>
            <a:pPr marL="400050" lvl="1" indent="0">
              <a:buNone/>
            </a:pPr>
            <a:r>
              <a:rPr lang="en-US" altLang="ja-JP" sz="1600" dirty="0" smtClean="0">
                <a:latin typeface="ＭＳ ゴシック" panose="020B0609070205080204" pitchFamily="49" charset="-128"/>
                <a:ea typeface="ＭＳ ゴシック" panose="020B0609070205080204" pitchFamily="49" charset="-128"/>
              </a:rPr>
              <a:t>          Scalar(0,255,0</a:t>
            </a:r>
            <a:r>
              <a:rPr lang="en-US" altLang="ja-JP" sz="1600" dirty="0">
                <a:latin typeface="ＭＳ ゴシック" panose="020B0609070205080204" pitchFamily="49" charset="-128"/>
                <a:ea typeface="ＭＳ ゴシック" panose="020B0609070205080204" pitchFamily="49" charset="-128"/>
              </a:rPr>
              <a:t>), -1</a:t>
            </a:r>
            <a:r>
              <a:rPr lang="en-US" altLang="ja-JP" sz="1600" dirty="0" smtClean="0">
                <a:latin typeface="ＭＳ ゴシック" panose="020B0609070205080204" pitchFamily="49" charset="-128"/>
                <a:ea typeface="ＭＳ ゴシック" panose="020B0609070205080204" pitchFamily="49" charset="-128"/>
              </a:rPr>
              <a:t>);</a:t>
            </a:r>
          </a:p>
          <a:p>
            <a:pPr marL="400050" lvl="1" indent="0">
              <a:buNone/>
            </a:pPr>
            <a:endParaRPr lang="en-US" altLang="ja-JP" sz="1600" dirty="0" smtClean="0">
              <a:latin typeface="ＭＳ ゴシック" panose="020B0609070205080204" pitchFamily="49" charset="-128"/>
              <a:ea typeface="ＭＳ ゴシック" panose="020B0609070205080204" pitchFamily="49" charset="-128"/>
            </a:endParaRPr>
          </a:p>
          <a:p>
            <a:pPr marL="400050" lvl="1" indent="0">
              <a:buNone/>
            </a:pPr>
            <a:endParaRPr lang="en-US" altLang="ja-JP" sz="1600" dirty="0">
              <a:latin typeface="ＭＳ ゴシック" panose="020B0609070205080204" pitchFamily="49" charset="-128"/>
              <a:ea typeface="ＭＳ ゴシック" panose="020B0609070205080204" pitchFamily="49" charset="-128"/>
            </a:endParaRPr>
          </a:p>
          <a:p>
            <a:r>
              <a:rPr lang="ja-JP" altLang="en-US" sz="1800" dirty="0"/>
              <a:t>中心</a:t>
            </a:r>
            <a:r>
              <a:rPr lang="en-US" altLang="ja-JP" sz="1800" dirty="0"/>
              <a:t>(320,240</a:t>
            </a:r>
            <a:r>
              <a:rPr lang="en-US" altLang="ja-JP" sz="1800" dirty="0" smtClean="0"/>
              <a:t>)</a:t>
            </a:r>
            <a:r>
              <a:rPr lang="ja-JP" altLang="en-US" sz="1800" dirty="0" err="1" smtClean="0"/>
              <a:t>、</a:t>
            </a:r>
            <a:r>
              <a:rPr lang="ja-JP" altLang="en-US" sz="1800" dirty="0" smtClean="0"/>
              <a:t>半径</a:t>
            </a:r>
            <a:r>
              <a:rPr lang="en-US" altLang="ja-JP" sz="1800" dirty="0"/>
              <a:t>(200</a:t>
            </a:r>
            <a:r>
              <a:rPr lang="en-US" altLang="ja-JP" sz="1800" dirty="0" smtClean="0"/>
              <a:t>)</a:t>
            </a:r>
            <a:r>
              <a:rPr lang="ja-JP" altLang="en-US" sz="1800" dirty="0" smtClean="0"/>
              <a:t> 、</a:t>
            </a:r>
            <a:r>
              <a:rPr lang="ja-JP" altLang="en-US" sz="1800" dirty="0"/>
              <a:t>太さ</a:t>
            </a:r>
            <a:r>
              <a:rPr lang="en-US" altLang="ja-JP" sz="1800" dirty="0"/>
              <a:t>5</a:t>
            </a:r>
            <a:r>
              <a:rPr lang="ja-JP" altLang="en-US" sz="1800" dirty="0"/>
              <a:t>の円を</a:t>
            </a:r>
            <a:r>
              <a:rPr lang="ja-JP" altLang="en-US" sz="1800" dirty="0" smtClean="0"/>
              <a:t>描画</a:t>
            </a:r>
            <a:endParaRPr lang="en-US" altLang="ja-JP" sz="1800" dirty="0" smtClean="0"/>
          </a:p>
          <a:p>
            <a:pPr marL="400050" lvl="1" indent="0">
              <a:buNone/>
            </a:pPr>
            <a:r>
              <a:rPr lang="en-US" altLang="ja-JP" sz="1600" dirty="0" smtClean="0">
                <a:latin typeface="ＭＳ ゴシック" panose="020B0609070205080204" pitchFamily="49" charset="-128"/>
                <a:ea typeface="ＭＳ ゴシック" panose="020B0609070205080204" pitchFamily="49" charset="-128"/>
                <a:hlinkClick r:id="rId4"/>
              </a:rPr>
              <a:t>circle</a:t>
            </a:r>
            <a:r>
              <a:rPr lang="en-US" altLang="ja-JP" sz="1600" dirty="0" smtClean="0">
                <a:latin typeface="ＭＳ ゴシック" panose="020B0609070205080204" pitchFamily="49" charset="-128"/>
                <a:ea typeface="ＭＳ ゴシック" panose="020B0609070205080204" pitchFamily="49" charset="-128"/>
              </a:rPr>
              <a:t>(</a:t>
            </a:r>
            <a:r>
              <a:rPr lang="en-US" altLang="ja-JP" sz="1600" dirty="0" err="1" smtClean="0">
                <a:latin typeface="ＭＳ ゴシック" panose="020B0609070205080204" pitchFamily="49" charset="-128"/>
                <a:ea typeface="ＭＳ ゴシック" panose="020B0609070205080204" pitchFamily="49" charset="-128"/>
              </a:rPr>
              <a:t>img</a:t>
            </a:r>
            <a:r>
              <a:rPr lang="en-US" altLang="ja-JP" sz="1600" dirty="0">
                <a:latin typeface="ＭＳ ゴシック" panose="020B0609070205080204" pitchFamily="49" charset="-128"/>
                <a:ea typeface="ＭＳ ゴシック" panose="020B0609070205080204" pitchFamily="49" charset="-128"/>
              </a:rPr>
              <a:t>, Point(320,240), 200</a:t>
            </a:r>
            <a:r>
              <a:rPr lang="en-US" altLang="ja-JP" sz="1600" dirty="0" smtClean="0">
                <a:latin typeface="ＭＳ ゴシック" panose="020B0609070205080204" pitchFamily="49" charset="-128"/>
                <a:ea typeface="ＭＳ ゴシック" panose="020B0609070205080204" pitchFamily="49" charset="-128"/>
              </a:rPr>
              <a:t>,</a:t>
            </a:r>
          </a:p>
          <a:p>
            <a:pPr marL="400050" lvl="1" indent="0">
              <a:buNone/>
            </a:pPr>
            <a:r>
              <a:rPr lang="ja-JP" altLang="en-US" sz="1600" dirty="0" smtClean="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Scalar(0,0,255</a:t>
            </a:r>
            <a:r>
              <a:rPr lang="en-US" altLang="ja-JP" sz="1600" dirty="0">
                <a:latin typeface="ＭＳ ゴシック" panose="020B0609070205080204" pitchFamily="49" charset="-128"/>
                <a:ea typeface="ＭＳ ゴシック" panose="020B0609070205080204" pitchFamily="49" charset="-128"/>
              </a:rPr>
              <a:t>), 5</a:t>
            </a:r>
            <a:r>
              <a:rPr lang="en-US" altLang="ja-JP" sz="1600" dirty="0" smtClean="0">
                <a:latin typeface="ＭＳ ゴシック" panose="020B0609070205080204" pitchFamily="49" charset="-128"/>
                <a:ea typeface="ＭＳ ゴシック" panose="020B0609070205080204" pitchFamily="49" charset="-128"/>
              </a:rPr>
              <a:t>);</a:t>
            </a:r>
            <a:endParaRPr lang="en-US" altLang="ja-JP" sz="1600" dirty="0">
              <a:latin typeface="ＭＳ ゴシック" panose="020B0609070205080204" pitchFamily="49" charset="-128"/>
              <a:ea typeface="ＭＳ ゴシック" panose="020B0609070205080204" pitchFamily="49" charset="-128"/>
            </a:endParaRPr>
          </a:p>
          <a:p>
            <a:r>
              <a:rPr lang="ja-JP" altLang="en-US" sz="1800" dirty="0"/>
              <a:t>中心</a:t>
            </a:r>
            <a:r>
              <a:rPr lang="en-US" altLang="ja-JP" sz="1800" dirty="0"/>
              <a:t>(320,240</a:t>
            </a:r>
            <a:r>
              <a:rPr lang="en-US" altLang="ja-JP" sz="1800" dirty="0" smtClean="0"/>
              <a:t>)</a:t>
            </a:r>
            <a:r>
              <a:rPr lang="ja-JP" altLang="en-US" sz="1800" dirty="0" err="1" smtClean="0"/>
              <a:t>、</a:t>
            </a:r>
            <a:r>
              <a:rPr lang="ja-JP" altLang="en-US" sz="1800" dirty="0" smtClean="0"/>
              <a:t>半径</a:t>
            </a:r>
            <a:r>
              <a:rPr lang="en-US" altLang="ja-JP" sz="1800" dirty="0"/>
              <a:t>(</a:t>
            </a:r>
            <a:r>
              <a:rPr lang="en-US" altLang="ja-JP" sz="1800" dirty="0" smtClean="0"/>
              <a:t>150)</a:t>
            </a:r>
            <a:r>
              <a:rPr lang="ja-JP" altLang="en-US" sz="1800" dirty="0" smtClean="0"/>
              <a:t>の円を塗り潰す</a:t>
            </a:r>
            <a:endParaRPr lang="en-US" altLang="ja-JP" sz="1800" dirty="0" smtClean="0"/>
          </a:p>
          <a:p>
            <a:pPr marL="400050" lvl="1" indent="0">
              <a:buNone/>
            </a:pPr>
            <a:r>
              <a:rPr lang="en-US" altLang="ja-JP" sz="1600" dirty="0" smtClean="0">
                <a:latin typeface="ＭＳ ゴシック" panose="020B0609070205080204" pitchFamily="49" charset="-128"/>
                <a:ea typeface="ＭＳ ゴシック" panose="020B0609070205080204" pitchFamily="49" charset="-128"/>
                <a:hlinkClick r:id="rId4"/>
              </a:rPr>
              <a:t>circle</a:t>
            </a:r>
            <a:r>
              <a:rPr lang="en-US" altLang="ja-JP" sz="1600" dirty="0" smtClean="0">
                <a:latin typeface="ＭＳ ゴシック" panose="020B0609070205080204" pitchFamily="49" charset="-128"/>
                <a:ea typeface="ＭＳ ゴシック" panose="020B0609070205080204" pitchFamily="49" charset="-128"/>
              </a:rPr>
              <a:t>(</a:t>
            </a:r>
            <a:r>
              <a:rPr lang="en-US" altLang="ja-JP" sz="1600" dirty="0" err="1" smtClean="0">
                <a:latin typeface="ＭＳ ゴシック" panose="020B0609070205080204" pitchFamily="49" charset="-128"/>
                <a:ea typeface="ＭＳ ゴシック" panose="020B0609070205080204" pitchFamily="49" charset="-128"/>
              </a:rPr>
              <a:t>img</a:t>
            </a:r>
            <a:r>
              <a:rPr lang="en-US" altLang="ja-JP" sz="1600" dirty="0">
                <a:latin typeface="ＭＳ ゴシック" panose="020B0609070205080204" pitchFamily="49" charset="-128"/>
                <a:ea typeface="ＭＳ ゴシック" panose="020B0609070205080204" pitchFamily="49" charset="-128"/>
              </a:rPr>
              <a:t>, Point(320,240), </a:t>
            </a:r>
            <a:r>
              <a:rPr lang="en-US" altLang="ja-JP" sz="1600" dirty="0" smtClean="0">
                <a:latin typeface="ＭＳ ゴシック" panose="020B0609070205080204" pitchFamily="49" charset="-128"/>
                <a:ea typeface="ＭＳ ゴシック" panose="020B0609070205080204" pitchFamily="49" charset="-128"/>
              </a:rPr>
              <a:t>150,</a:t>
            </a:r>
          </a:p>
          <a:p>
            <a:pPr marL="400050" lvl="1" indent="0">
              <a:buNone/>
            </a:pPr>
            <a:r>
              <a:rPr lang="ja-JP" altLang="en-US" sz="1600" dirty="0" smtClean="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Scalar(0,0,255</a:t>
            </a:r>
            <a:r>
              <a:rPr lang="en-US" altLang="ja-JP" sz="1600" dirty="0">
                <a:latin typeface="ＭＳ ゴシック" panose="020B0609070205080204" pitchFamily="49" charset="-128"/>
                <a:ea typeface="ＭＳ ゴシック" panose="020B0609070205080204" pitchFamily="49" charset="-128"/>
              </a:rPr>
              <a:t>), -1</a:t>
            </a:r>
            <a:r>
              <a:rPr lang="en-US" altLang="ja-JP" sz="1600" dirty="0" smtClean="0">
                <a:latin typeface="ＭＳ ゴシック" panose="020B0609070205080204" pitchFamily="49" charset="-128"/>
                <a:ea typeface="ＭＳ ゴシック" panose="020B0609070205080204" pitchFamily="49" charset="-128"/>
              </a:rPr>
              <a:t>);</a:t>
            </a:r>
            <a:endParaRPr lang="en-US" altLang="ja-JP" sz="1600" dirty="0">
              <a:latin typeface="ＭＳ ゴシック" panose="020B0609070205080204" pitchFamily="49" charset="-128"/>
              <a:ea typeface="ＭＳ ゴシック" panose="020B0609070205080204" pitchFamily="49" charset="-128"/>
            </a:endParaRPr>
          </a:p>
          <a:p>
            <a:pPr marL="0" indent="0">
              <a:buNone/>
            </a:pPr>
            <a:endParaRPr lang="ja-JP" altLang="en-US" sz="18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21</a:t>
            </a:fld>
            <a:endParaRPr lang="ja-JP" altLang="en-US">
              <a:solidFill>
                <a:srgbClr val="898989"/>
              </a:solidFill>
            </a:endParaRPr>
          </a:p>
        </p:txBody>
      </p:sp>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06493" y="4172538"/>
            <a:ext cx="2880000" cy="2160000"/>
          </a:xfrm>
          <a:prstGeom prst="rect">
            <a:avLst/>
          </a:prstGeom>
        </p:spPr>
      </p:pic>
      <p:pic>
        <p:nvPicPr>
          <p:cNvPr id="3" name="図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06493" y="1268413"/>
            <a:ext cx="2880000" cy="2160000"/>
          </a:xfrm>
          <a:prstGeom prst="rect">
            <a:avLst/>
          </a:prstGeom>
        </p:spPr>
      </p:pic>
    </p:spTree>
    <p:extLst>
      <p:ext uri="{BB962C8B-B14F-4D97-AF65-F5344CB8AC3E}">
        <p14:creationId xmlns:p14="http://schemas.microsoft.com/office/powerpoint/2010/main" val="3996258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描画</a:t>
            </a:r>
          </a:p>
        </p:txBody>
      </p:sp>
      <p:sp>
        <p:nvSpPr>
          <p:cNvPr id="3074" name="タイトル 1"/>
          <p:cNvSpPr>
            <a:spLocks noGrp="1"/>
          </p:cNvSpPr>
          <p:nvPr>
            <p:ph type="title"/>
          </p:nvPr>
        </p:nvSpPr>
        <p:spPr>
          <a:xfrm>
            <a:off x="457200" y="274638"/>
            <a:ext cx="8229600" cy="850900"/>
          </a:xfrm>
        </p:spPr>
        <p:txBody>
          <a:bodyPr/>
          <a:lstStyle/>
          <a:p>
            <a:pPr algn="l"/>
            <a:r>
              <a:rPr lang="ja-JP" altLang="en-US" sz="4000" dirty="0" smtClean="0"/>
              <a:t>多角形</a:t>
            </a:r>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1800" dirty="0" smtClean="0"/>
              <a:t>多角形を示すデータ</a:t>
            </a:r>
            <a:endParaRPr lang="en-US" altLang="ja-JP" sz="1800" dirty="0" smtClean="0"/>
          </a:p>
          <a:p>
            <a:pPr marL="400050" lvl="1" indent="0">
              <a:buNone/>
            </a:pPr>
            <a:r>
              <a:rPr lang="en-US" altLang="ja-JP" sz="1400" dirty="0" smtClean="0"/>
              <a:t>Point pts0[4] </a:t>
            </a:r>
            <a:r>
              <a:rPr lang="en-US" altLang="ja-JP" sz="1400" dirty="0"/>
              <a:t>= </a:t>
            </a:r>
            <a:r>
              <a:rPr lang="en-US" altLang="ja-JP" sz="1400" dirty="0" smtClean="0"/>
              <a:t>{</a:t>
            </a:r>
            <a:r>
              <a:rPr lang="ja-JP" altLang="en-US" sz="1400" dirty="0" smtClean="0"/>
              <a:t> </a:t>
            </a:r>
            <a:r>
              <a:rPr lang="en-US" altLang="ja-JP" sz="1400" dirty="0" smtClean="0"/>
              <a:t>Point(0,220</a:t>
            </a:r>
            <a:r>
              <a:rPr lang="en-US" altLang="ja-JP" sz="1400" dirty="0"/>
              <a:t>), Point(160,220</a:t>
            </a:r>
            <a:r>
              <a:rPr lang="en-US" altLang="ja-JP" sz="1400" dirty="0" smtClean="0"/>
              <a:t>),</a:t>
            </a:r>
          </a:p>
          <a:p>
            <a:pPr marL="400050" lvl="1" indent="0">
              <a:buNone/>
            </a:pPr>
            <a:r>
              <a:rPr lang="ja-JP" altLang="en-US" sz="1400" dirty="0" smtClean="0"/>
              <a:t>                             </a:t>
            </a:r>
            <a:r>
              <a:rPr lang="en-US" altLang="ja-JP" sz="1400" dirty="0" smtClean="0"/>
              <a:t>Point(320,300</a:t>
            </a:r>
            <a:r>
              <a:rPr lang="en-US" altLang="ja-JP" sz="1400" dirty="0"/>
              <a:t>), Point(160,300</a:t>
            </a:r>
            <a:r>
              <a:rPr lang="en-US" altLang="ja-JP" sz="1400" dirty="0" smtClean="0"/>
              <a:t>),</a:t>
            </a:r>
            <a:r>
              <a:rPr lang="ja-JP" altLang="en-US" sz="1400" dirty="0" smtClean="0"/>
              <a:t> </a:t>
            </a:r>
            <a:r>
              <a:rPr lang="en-US" altLang="ja-JP" sz="1400" dirty="0" smtClean="0"/>
              <a:t>};</a:t>
            </a:r>
            <a:endParaRPr lang="en-US" altLang="ja-JP" sz="1400" dirty="0"/>
          </a:p>
          <a:p>
            <a:pPr marL="400050" lvl="1" indent="0">
              <a:buNone/>
            </a:pPr>
            <a:r>
              <a:rPr lang="en-US" altLang="ja-JP" sz="1400" dirty="0"/>
              <a:t>Point </a:t>
            </a:r>
            <a:r>
              <a:rPr lang="en-US" altLang="ja-JP" sz="1400" dirty="0" smtClean="0"/>
              <a:t>pts1[6] </a:t>
            </a:r>
            <a:r>
              <a:rPr lang="en-US" altLang="ja-JP" sz="1400" dirty="0"/>
              <a:t>= </a:t>
            </a:r>
            <a:r>
              <a:rPr lang="en-US" altLang="ja-JP" sz="1400" dirty="0" smtClean="0"/>
              <a:t>{</a:t>
            </a:r>
            <a:r>
              <a:rPr lang="ja-JP" altLang="en-US" sz="1400" dirty="0" smtClean="0"/>
              <a:t> </a:t>
            </a:r>
            <a:r>
              <a:rPr lang="en-US" altLang="ja-JP" sz="1400" dirty="0" smtClean="0"/>
              <a:t>Point(100,20</a:t>
            </a:r>
            <a:r>
              <a:rPr lang="en-US" altLang="ja-JP" sz="1400" dirty="0"/>
              <a:t>), Point(200,25</a:t>
            </a:r>
            <a:r>
              <a:rPr lang="en-US" altLang="ja-JP" sz="1400" dirty="0" smtClean="0"/>
              <a:t>),</a:t>
            </a:r>
          </a:p>
          <a:p>
            <a:pPr marL="400050" lvl="1" indent="0">
              <a:buNone/>
            </a:pPr>
            <a:r>
              <a:rPr lang="en-US" altLang="ja-JP" sz="1400" dirty="0" smtClean="0"/>
              <a:t>                             </a:t>
            </a:r>
            <a:r>
              <a:rPr lang="en-US" altLang="ja-JP" sz="1400" dirty="0"/>
              <a:t>Point(150,10</a:t>
            </a:r>
            <a:r>
              <a:rPr lang="en-US" altLang="ja-JP" sz="1400" dirty="0" smtClean="0"/>
              <a:t>), Point(140,130),</a:t>
            </a:r>
          </a:p>
          <a:p>
            <a:pPr marL="400050" lvl="1" indent="0">
              <a:buNone/>
            </a:pPr>
            <a:r>
              <a:rPr lang="ja-JP" altLang="en-US" sz="1400" dirty="0" smtClean="0"/>
              <a:t>                             </a:t>
            </a:r>
            <a:r>
              <a:rPr lang="en-US" altLang="ja-JP" sz="1400" dirty="0" smtClean="0"/>
              <a:t>Point(190,120), Point(110,100),</a:t>
            </a:r>
            <a:r>
              <a:rPr lang="ja-JP" altLang="en-US" sz="1400" dirty="0" smtClean="0"/>
              <a:t> </a:t>
            </a:r>
            <a:r>
              <a:rPr lang="en-US" altLang="ja-JP" sz="1400" dirty="0" smtClean="0"/>
              <a:t>};</a:t>
            </a:r>
          </a:p>
          <a:p>
            <a:pPr marL="400050" lvl="1" indent="0">
              <a:buNone/>
            </a:pPr>
            <a:r>
              <a:rPr lang="en-US" altLang="ja-JP" sz="1400" dirty="0" err="1" smtClean="0"/>
              <a:t>const</a:t>
            </a:r>
            <a:r>
              <a:rPr lang="en-US" altLang="ja-JP" sz="1400" dirty="0" smtClean="0"/>
              <a:t> </a:t>
            </a:r>
            <a:r>
              <a:rPr lang="en-US" altLang="ja-JP" sz="1400" dirty="0" err="1" smtClean="0"/>
              <a:t>int</a:t>
            </a:r>
            <a:r>
              <a:rPr lang="en-US" altLang="ja-JP" sz="1400" dirty="0" smtClean="0"/>
              <a:t> </a:t>
            </a:r>
            <a:r>
              <a:rPr lang="en-US" altLang="ja-JP" sz="1400" dirty="0" err="1" smtClean="0"/>
              <a:t>npt</a:t>
            </a:r>
            <a:r>
              <a:rPr lang="en-US" altLang="ja-JP" sz="1400" dirty="0" smtClean="0"/>
              <a:t>[</a:t>
            </a:r>
            <a:r>
              <a:rPr lang="en-US" altLang="ja-JP" sz="1400" dirty="0" smtClean="0">
                <a:solidFill>
                  <a:srgbClr val="0070C0"/>
                </a:solidFill>
              </a:rPr>
              <a:t>2</a:t>
            </a:r>
            <a:r>
              <a:rPr lang="en-US" altLang="ja-JP" sz="1400" dirty="0" smtClean="0"/>
              <a:t>] = { 4, 6 };</a:t>
            </a:r>
          </a:p>
          <a:p>
            <a:pPr marL="400050" lvl="1" indent="0">
              <a:buNone/>
            </a:pPr>
            <a:r>
              <a:rPr lang="en-US" altLang="ja-JP" sz="1400" dirty="0" err="1" smtClean="0"/>
              <a:t>const</a:t>
            </a:r>
            <a:r>
              <a:rPr lang="en-US" altLang="ja-JP" sz="1400" dirty="0" smtClean="0"/>
              <a:t> Point *</a:t>
            </a:r>
            <a:r>
              <a:rPr lang="en-US" altLang="ja-JP" sz="1400" dirty="0" err="1" smtClean="0"/>
              <a:t>ppt</a:t>
            </a:r>
            <a:r>
              <a:rPr lang="en-US" altLang="ja-JP" sz="1400" dirty="0" smtClean="0"/>
              <a:t>[</a:t>
            </a:r>
            <a:r>
              <a:rPr lang="en-US" altLang="ja-JP" sz="1400" dirty="0" smtClean="0">
                <a:solidFill>
                  <a:srgbClr val="0070C0"/>
                </a:solidFill>
              </a:rPr>
              <a:t>2</a:t>
            </a:r>
            <a:r>
              <a:rPr lang="en-US" altLang="ja-JP" sz="1400" dirty="0" smtClean="0"/>
              <a:t>] = { pts0, pts1 };</a:t>
            </a:r>
          </a:p>
          <a:p>
            <a:pPr marL="400050" lvl="1" indent="0">
              <a:buNone/>
            </a:pPr>
            <a:endParaRPr lang="en-US" altLang="ja-JP" sz="1400" dirty="0" smtClean="0"/>
          </a:p>
          <a:p>
            <a:pPr marL="400050" lvl="1" indent="0">
              <a:buNone/>
            </a:pPr>
            <a:endParaRPr lang="en-US" altLang="ja-JP" sz="1400" dirty="0" smtClean="0"/>
          </a:p>
          <a:p>
            <a:r>
              <a:rPr lang="en-US" altLang="ja-JP" sz="1800" dirty="0" smtClean="0"/>
              <a:t>2</a:t>
            </a:r>
            <a:r>
              <a:rPr lang="ja-JP" altLang="en-US" sz="1800" dirty="0" err="1" smtClean="0"/>
              <a:t>つの</a:t>
            </a:r>
            <a:r>
              <a:rPr lang="ja-JP" altLang="en-US" sz="1800" dirty="0" smtClean="0"/>
              <a:t>多角形を、太さ</a:t>
            </a:r>
            <a:r>
              <a:rPr lang="en-US" altLang="ja-JP" sz="1800" dirty="0"/>
              <a:t>3</a:t>
            </a:r>
            <a:r>
              <a:rPr lang="ja-JP" altLang="en-US" sz="1800" dirty="0" smtClean="0"/>
              <a:t>で描画</a:t>
            </a:r>
            <a:endParaRPr lang="en-US" altLang="ja-JP" sz="1800" dirty="0" smtClean="0"/>
          </a:p>
          <a:p>
            <a:pPr marL="400050" lvl="1" indent="0">
              <a:buNone/>
            </a:pPr>
            <a:r>
              <a:rPr lang="en-US" altLang="ja-JP" sz="1600" dirty="0" smtClean="0">
                <a:latin typeface="ＭＳ ゴシック" panose="020B0609070205080204" pitchFamily="49" charset="-128"/>
                <a:ea typeface="ＭＳ ゴシック" panose="020B0609070205080204" pitchFamily="49" charset="-128"/>
                <a:hlinkClick r:id="rId3"/>
              </a:rPr>
              <a:t>polylines</a:t>
            </a:r>
            <a:r>
              <a:rPr lang="en-US" altLang="ja-JP" sz="1600" dirty="0" smtClean="0">
                <a:latin typeface="ＭＳ ゴシック" panose="020B0609070205080204" pitchFamily="49" charset="-128"/>
                <a:ea typeface="ＭＳ ゴシック" panose="020B0609070205080204" pitchFamily="49" charset="-128"/>
              </a:rPr>
              <a:t>(</a:t>
            </a:r>
            <a:r>
              <a:rPr lang="en-US" altLang="ja-JP" sz="1600" dirty="0" err="1" smtClean="0">
                <a:latin typeface="ＭＳ ゴシック" panose="020B0609070205080204" pitchFamily="49" charset="-128"/>
                <a:ea typeface="ＭＳ ゴシック" panose="020B0609070205080204" pitchFamily="49" charset="-128"/>
              </a:rPr>
              <a:t>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ppt</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npt</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70C0"/>
                </a:solidFill>
                <a:latin typeface="ＭＳ ゴシック" panose="020B0609070205080204" pitchFamily="49" charset="-128"/>
                <a:ea typeface="ＭＳ ゴシック" panose="020B0609070205080204" pitchFamily="49" charset="-128"/>
              </a:rPr>
              <a:t>2</a:t>
            </a:r>
            <a:r>
              <a:rPr lang="en-US" altLang="ja-JP" sz="1600" dirty="0">
                <a:latin typeface="ＭＳ ゴシック" panose="020B0609070205080204" pitchFamily="49" charset="-128"/>
                <a:ea typeface="ＭＳ ゴシック" panose="020B0609070205080204" pitchFamily="49" charset="-128"/>
              </a:rPr>
              <a:t>, true</a:t>
            </a:r>
            <a:r>
              <a:rPr lang="en-US" altLang="ja-JP" sz="1600" dirty="0" smtClean="0">
                <a:latin typeface="ＭＳ ゴシック" panose="020B0609070205080204" pitchFamily="49" charset="-128"/>
                <a:ea typeface="ＭＳ ゴシック" panose="020B0609070205080204" pitchFamily="49" charset="-128"/>
              </a:rPr>
              <a:t>,</a:t>
            </a:r>
          </a:p>
          <a:p>
            <a:pPr marL="400050" lvl="1" indent="0">
              <a:buNone/>
            </a:pPr>
            <a:r>
              <a:rPr lang="ja-JP" altLang="en-US" sz="1600" dirty="0" smtClean="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a:latin typeface="ＭＳ ゴシック" panose="020B0609070205080204" pitchFamily="49" charset="-128"/>
                <a:ea typeface="ＭＳ ゴシック" panose="020B0609070205080204" pitchFamily="49" charset="-128"/>
              </a:rPr>
              <a:t>Scalar(255,255,0), 3</a:t>
            </a:r>
            <a:r>
              <a:rPr lang="en-US" altLang="ja-JP" sz="1600" dirty="0" smtClean="0">
                <a:latin typeface="ＭＳ ゴシック" panose="020B0609070205080204" pitchFamily="49" charset="-128"/>
                <a:ea typeface="ＭＳ ゴシック" panose="020B0609070205080204" pitchFamily="49" charset="-128"/>
              </a:rPr>
              <a:t>);</a:t>
            </a:r>
          </a:p>
          <a:p>
            <a:pPr marL="400050" lvl="1" indent="0">
              <a:buNone/>
            </a:pPr>
            <a:endParaRPr lang="en-US" altLang="ja-JP" sz="1600" dirty="0">
              <a:latin typeface="ＭＳ ゴシック" panose="020B0609070205080204" pitchFamily="49" charset="-128"/>
              <a:ea typeface="ＭＳ ゴシック" panose="020B0609070205080204" pitchFamily="49" charset="-128"/>
            </a:endParaRPr>
          </a:p>
          <a:p>
            <a:r>
              <a:rPr lang="en-US" altLang="ja-JP" sz="1800" dirty="0"/>
              <a:t>2</a:t>
            </a:r>
            <a:r>
              <a:rPr lang="ja-JP" altLang="en-US" sz="1800" dirty="0"/>
              <a:t>つ</a:t>
            </a:r>
            <a:r>
              <a:rPr lang="ja-JP" altLang="en-US" sz="1800" dirty="0" smtClean="0"/>
              <a:t>多角形の領域を塗り潰す</a:t>
            </a:r>
            <a:endParaRPr lang="en-US" altLang="ja-JP" sz="1800" dirty="0" smtClean="0"/>
          </a:p>
          <a:p>
            <a:pPr marL="400050" lvl="1" indent="0">
              <a:buNone/>
            </a:pPr>
            <a:r>
              <a:rPr lang="en-US" altLang="ja-JP" sz="1600" dirty="0" err="1" smtClean="0">
                <a:latin typeface="ＭＳ ゴシック" panose="020B0609070205080204" pitchFamily="49" charset="-128"/>
                <a:ea typeface="ＭＳ ゴシック" panose="020B0609070205080204" pitchFamily="49" charset="-128"/>
                <a:hlinkClick r:id="rId4"/>
              </a:rPr>
              <a:t>fillPoly</a:t>
            </a:r>
            <a:r>
              <a:rPr lang="en-US" altLang="ja-JP" sz="1600" dirty="0" smtClean="0">
                <a:latin typeface="ＭＳ ゴシック" panose="020B0609070205080204" pitchFamily="49" charset="-128"/>
                <a:ea typeface="ＭＳ ゴシック" panose="020B0609070205080204" pitchFamily="49" charset="-128"/>
              </a:rPr>
              <a:t>(</a:t>
            </a:r>
            <a:r>
              <a:rPr lang="en-US" altLang="ja-JP" sz="1600" dirty="0" err="1" smtClean="0">
                <a:latin typeface="ＭＳ ゴシック" panose="020B0609070205080204" pitchFamily="49" charset="-128"/>
                <a:ea typeface="ＭＳ ゴシック" panose="020B0609070205080204" pitchFamily="49" charset="-128"/>
              </a:rPr>
              <a:t>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ppt</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npt</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70C0"/>
                </a:solidFill>
                <a:latin typeface="ＭＳ ゴシック" panose="020B0609070205080204" pitchFamily="49" charset="-128"/>
                <a:ea typeface="ＭＳ ゴシック" panose="020B0609070205080204" pitchFamily="49" charset="-128"/>
              </a:rPr>
              <a:t>2</a:t>
            </a:r>
            <a:r>
              <a:rPr lang="en-US" altLang="ja-JP" sz="1600" dirty="0" smtClean="0">
                <a:latin typeface="ＭＳ ゴシック" panose="020B0609070205080204" pitchFamily="49" charset="-128"/>
                <a:ea typeface="ＭＳ ゴシック" panose="020B0609070205080204" pitchFamily="49" charset="-128"/>
              </a:rPr>
              <a:t>,</a:t>
            </a:r>
          </a:p>
          <a:p>
            <a:pPr marL="400050" lvl="1" indent="0">
              <a:buNone/>
            </a:pPr>
            <a:r>
              <a:rPr lang="ja-JP" altLang="en-US" sz="1600" dirty="0" smtClean="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 Scalar(255,0,255));</a:t>
            </a:r>
          </a:p>
          <a:p>
            <a:endParaRPr lang="ja-JP" altLang="en-US" sz="18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22</a:t>
            </a:fld>
            <a:endParaRPr lang="ja-JP" altLang="en-US">
              <a:solidFill>
                <a:srgbClr val="898989"/>
              </a:solidFill>
            </a:endParaRPr>
          </a:p>
        </p:txBody>
      </p:sp>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06800" y="1268413"/>
            <a:ext cx="2880000" cy="2160000"/>
          </a:xfrm>
          <a:prstGeom prst="rect">
            <a:avLst/>
          </a:prstGeom>
        </p:spPr>
      </p:pic>
      <p:pic>
        <p:nvPicPr>
          <p:cNvPr id="3" name="図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06800" y="4148725"/>
            <a:ext cx="2880000" cy="2160000"/>
          </a:xfrm>
          <a:prstGeom prst="rect">
            <a:avLst/>
          </a:prstGeom>
        </p:spPr>
      </p:pic>
    </p:spTree>
    <p:extLst>
      <p:ext uri="{BB962C8B-B14F-4D97-AF65-F5344CB8AC3E}">
        <p14:creationId xmlns:p14="http://schemas.microsoft.com/office/powerpoint/2010/main" val="129240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描画</a:t>
            </a:r>
          </a:p>
        </p:txBody>
      </p:sp>
      <p:sp>
        <p:nvSpPr>
          <p:cNvPr id="3074" name="タイトル 1"/>
          <p:cNvSpPr>
            <a:spLocks noGrp="1"/>
          </p:cNvSpPr>
          <p:nvPr>
            <p:ph type="title"/>
          </p:nvPr>
        </p:nvSpPr>
        <p:spPr>
          <a:xfrm>
            <a:off x="457200" y="274638"/>
            <a:ext cx="8229600" cy="850900"/>
          </a:xfrm>
        </p:spPr>
        <p:txBody>
          <a:bodyPr/>
          <a:lstStyle/>
          <a:p>
            <a:pPr algn="l"/>
            <a:r>
              <a:rPr lang="ja-JP" altLang="en-US" sz="4000" dirty="0" smtClean="0"/>
              <a:t>文字列</a:t>
            </a:r>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1800" dirty="0" smtClean="0"/>
              <a:t>左下</a:t>
            </a:r>
            <a:r>
              <a:rPr lang="en-US" altLang="ja-JP" sz="1800" dirty="0" smtClean="0"/>
              <a:t>(10,460)</a:t>
            </a:r>
            <a:r>
              <a:rPr lang="ja-JP" altLang="en-US" sz="1800" dirty="0" err="1" smtClean="0"/>
              <a:t>、</a:t>
            </a:r>
            <a:r>
              <a:rPr lang="ja-JP" altLang="en-US" sz="1800" dirty="0" smtClean="0"/>
              <a:t>サイズ</a:t>
            </a:r>
            <a:r>
              <a:rPr lang="en-US" altLang="ja-JP" sz="1800" dirty="0" smtClean="0"/>
              <a:t>2.5</a:t>
            </a:r>
            <a:r>
              <a:rPr lang="ja-JP" altLang="en-US" sz="1800" dirty="0" smtClean="0"/>
              <a:t>倍、太さ</a:t>
            </a:r>
            <a:r>
              <a:rPr lang="en-US" altLang="ja-JP" sz="1800" dirty="0" smtClean="0"/>
              <a:t>5</a:t>
            </a:r>
            <a:r>
              <a:rPr lang="ja-JP" altLang="en-US" sz="1800" dirty="0" smtClean="0"/>
              <a:t>の文字列</a:t>
            </a:r>
            <a:r>
              <a:rPr lang="en-US" altLang="ja-JP" sz="1800" dirty="0" smtClean="0"/>
              <a:t>”</a:t>
            </a:r>
            <a:r>
              <a:rPr lang="en-US" altLang="ja-JP" sz="1800" dirty="0" err="1" smtClean="0"/>
              <a:t>OpenCV</a:t>
            </a:r>
            <a:r>
              <a:rPr lang="en-US" altLang="ja-JP" sz="1800" dirty="0" smtClean="0"/>
              <a:t>”</a:t>
            </a:r>
            <a:r>
              <a:rPr lang="ja-JP" altLang="en-US" sz="1800" dirty="0" smtClean="0"/>
              <a:t>を描画</a:t>
            </a:r>
            <a:endParaRPr lang="en-US" altLang="ja-JP" sz="1800" dirty="0" smtClean="0"/>
          </a:p>
          <a:p>
            <a:pPr lvl="1"/>
            <a:r>
              <a:rPr lang="en-US" altLang="ja-JP" sz="1600" dirty="0" smtClean="0"/>
              <a:t>ASCII</a:t>
            </a:r>
            <a:r>
              <a:rPr lang="ja-JP" altLang="en-US" sz="1600" dirty="0" smtClean="0"/>
              <a:t>文字列（いわゆる半角の英数字と記号）のみ対応 </a:t>
            </a:r>
            <a:r>
              <a:rPr lang="en-US" altLang="ja-JP" sz="1600" dirty="0" smtClean="0"/>
              <a:t>(</a:t>
            </a:r>
            <a:r>
              <a:rPr lang="ja-JP" altLang="en-US" sz="1600" dirty="0" smtClean="0"/>
              <a:t>日本語不可</a:t>
            </a:r>
            <a:r>
              <a:rPr lang="en-US" altLang="ja-JP" sz="1600" dirty="0" smtClean="0"/>
              <a:t>)</a:t>
            </a:r>
            <a:endParaRPr lang="en-US" altLang="ja-JP" sz="1800" dirty="0" smtClean="0"/>
          </a:p>
          <a:p>
            <a:pPr marL="400050" lvl="1" indent="0">
              <a:buNone/>
            </a:pPr>
            <a:r>
              <a:rPr lang="en-US" altLang="ja-JP" sz="1600" dirty="0" err="1" smtClean="0">
                <a:latin typeface="ＭＳ ゴシック" panose="020B0609070205080204" pitchFamily="49" charset="-128"/>
                <a:ea typeface="ＭＳ ゴシック" panose="020B0609070205080204" pitchFamily="49" charset="-128"/>
                <a:hlinkClick r:id="rId3"/>
              </a:rPr>
              <a:t>putText</a:t>
            </a:r>
            <a:r>
              <a:rPr lang="en-US" altLang="ja-JP" sz="1600" dirty="0" smtClean="0">
                <a:latin typeface="ＭＳ ゴシック" panose="020B0609070205080204" pitchFamily="49" charset="-128"/>
                <a:ea typeface="ＭＳ ゴシック" panose="020B0609070205080204" pitchFamily="49" charset="-128"/>
              </a:rPr>
              <a:t>(</a:t>
            </a:r>
            <a:r>
              <a:rPr lang="en-US" altLang="ja-JP" sz="1600" dirty="0" err="1" smtClean="0">
                <a:latin typeface="ＭＳ ゴシック" panose="020B0609070205080204" pitchFamily="49" charset="-128"/>
                <a:ea typeface="ＭＳ ゴシック" panose="020B0609070205080204" pitchFamily="49" charset="-128"/>
              </a:rPr>
              <a:t>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OpenCV</a:t>
            </a:r>
            <a:r>
              <a:rPr lang="en-US" altLang="ja-JP" sz="1600" dirty="0">
                <a:latin typeface="ＭＳ ゴシック" panose="020B0609070205080204" pitchFamily="49" charset="-128"/>
                <a:ea typeface="ＭＳ ゴシック" panose="020B0609070205080204" pitchFamily="49" charset="-128"/>
              </a:rPr>
              <a:t>", Point(10,460</a:t>
            </a:r>
            <a:r>
              <a:rPr lang="en-US" altLang="ja-JP" sz="1600" dirty="0" smtClean="0">
                <a:latin typeface="ＭＳ ゴシック" panose="020B0609070205080204" pitchFamily="49" charset="-128"/>
                <a:ea typeface="ＭＳ ゴシック" panose="020B0609070205080204" pitchFamily="49" charset="-128"/>
              </a:rPr>
              <a:t>),CV_FONT_HERSHEY_SIMPLEX</a:t>
            </a:r>
            <a:r>
              <a:rPr lang="en-US" altLang="ja-JP" sz="1600" dirty="0">
                <a:latin typeface="ＭＳ ゴシック" panose="020B0609070205080204" pitchFamily="49" charset="-128"/>
                <a:ea typeface="ＭＳ ゴシック" panose="020B0609070205080204" pitchFamily="49" charset="-128"/>
              </a:rPr>
              <a:t>, 2.5, </a:t>
            </a:r>
            <a:endParaRPr lang="en-US" altLang="ja-JP" sz="1600" dirty="0" smtClean="0">
              <a:latin typeface="ＭＳ ゴシック" panose="020B0609070205080204" pitchFamily="49" charset="-128"/>
              <a:ea typeface="ＭＳ ゴシック" panose="020B0609070205080204" pitchFamily="49" charset="-128"/>
            </a:endParaRPr>
          </a:p>
          <a:p>
            <a:pPr marL="400050" lvl="1" indent="0">
              <a:buNone/>
            </a:pPr>
            <a:r>
              <a:rPr lang="en-US" altLang="ja-JP" sz="1600" dirty="0" smtClean="0">
                <a:latin typeface="ＭＳ ゴシック" panose="020B0609070205080204" pitchFamily="49" charset="-128"/>
                <a:ea typeface="ＭＳ ゴシック" panose="020B0609070205080204" pitchFamily="49" charset="-128"/>
              </a:rPr>
              <a:t>        Scalar(0,255,255</a:t>
            </a:r>
            <a:r>
              <a:rPr lang="en-US" altLang="ja-JP" sz="1600" dirty="0">
                <a:latin typeface="ＭＳ ゴシック" panose="020B0609070205080204" pitchFamily="49" charset="-128"/>
                <a:ea typeface="ＭＳ ゴシック" panose="020B0609070205080204" pitchFamily="49" charset="-128"/>
              </a:rPr>
              <a:t>), 5, CV_AA);	</a:t>
            </a:r>
          </a:p>
          <a:p>
            <a:endParaRPr lang="ja-JP" altLang="en-US" sz="18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23</a:t>
            </a:fld>
            <a:endParaRPr lang="ja-JP" altLang="en-US">
              <a:solidFill>
                <a:srgbClr val="898989"/>
              </a:solidFill>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800" y="2708725"/>
            <a:ext cx="4800000" cy="3600000"/>
          </a:xfrm>
          <a:prstGeom prst="rect">
            <a:avLst/>
          </a:prstGeom>
        </p:spPr>
      </p:pic>
    </p:spTree>
    <p:extLst>
      <p:ext uri="{BB962C8B-B14F-4D97-AF65-F5344CB8AC3E}">
        <p14:creationId xmlns:p14="http://schemas.microsoft.com/office/powerpoint/2010/main" val="2098369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title"/>
          </p:nvPr>
        </p:nvSpPr>
        <p:spPr>
          <a:xfrm>
            <a:off x="457200" y="274638"/>
            <a:ext cx="8229600" cy="850900"/>
          </a:xfrm>
        </p:spPr>
        <p:txBody>
          <a:bodyPr/>
          <a:lstStyle/>
          <a:p>
            <a:pPr algn="l"/>
            <a:r>
              <a:rPr lang="ja-JP" altLang="en-US" sz="4000" dirty="0"/>
              <a:t>画像</a:t>
            </a:r>
            <a:r>
              <a:rPr lang="ja-JP" altLang="en-US" sz="4000" dirty="0" smtClean="0"/>
              <a:t>処理 </a:t>
            </a:r>
            <a:r>
              <a:rPr lang="en-US" altLang="ja-JP" sz="4000" dirty="0" smtClean="0"/>
              <a:t>(</a:t>
            </a:r>
            <a:r>
              <a:rPr lang="en-US" altLang="ja-JP" sz="4000" dirty="0" err="1" smtClean="0"/>
              <a:t>imgproc</a:t>
            </a:r>
            <a:r>
              <a:rPr lang="ja-JP" altLang="en-US" sz="4000" dirty="0" smtClean="0"/>
              <a:t>モジュール</a:t>
            </a:r>
            <a:r>
              <a:rPr lang="en-US" altLang="ja-JP" sz="4000" dirty="0" smtClean="0"/>
              <a:t>)</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2400" dirty="0" smtClean="0"/>
              <a:t>画像変換</a:t>
            </a:r>
            <a:endParaRPr lang="en-US" altLang="ja-JP" sz="2400" dirty="0"/>
          </a:p>
          <a:p>
            <a:pPr lvl="1"/>
            <a:r>
              <a:rPr lang="ja-JP" altLang="en-US" sz="2000" dirty="0" smtClean="0"/>
              <a:t>カラーモデル変換、</a:t>
            </a:r>
            <a:r>
              <a:rPr lang="en-US" altLang="ja-JP" sz="2000" dirty="0" smtClean="0"/>
              <a:t>2</a:t>
            </a:r>
            <a:r>
              <a:rPr lang="ja-JP" altLang="en-US" sz="2000" dirty="0" smtClean="0"/>
              <a:t>値化</a:t>
            </a:r>
            <a:endParaRPr lang="en-US" altLang="ja-JP" sz="2000" dirty="0" smtClean="0"/>
          </a:p>
          <a:p>
            <a:r>
              <a:rPr lang="ja-JP" altLang="en-US" sz="2400" dirty="0" smtClean="0"/>
              <a:t>幾何学変換</a:t>
            </a:r>
            <a:endParaRPr lang="en-US" altLang="ja-JP" sz="2400" dirty="0" smtClean="0"/>
          </a:p>
          <a:p>
            <a:pPr lvl="1"/>
            <a:r>
              <a:rPr lang="ja-JP" altLang="en-US" sz="2000" dirty="0" smtClean="0"/>
              <a:t>サイズ変更、アフィン変換、透視変換</a:t>
            </a:r>
            <a:endParaRPr lang="en-US" altLang="ja-JP" sz="2000" dirty="0" smtClean="0"/>
          </a:p>
          <a:p>
            <a:r>
              <a:rPr lang="ja-JP" altLang="en-US" sz="2400" dirty="0" smtClean="0"/>
              <a:t>フィルタリング</a:t>
            </a:r>
            <a:endParaRPr lang="en-US" altLang="ja-JP" sz="2400" dirty="0" smtClean="0"/>
          </a:p>
          <a:p>
            <a:pPr lvl="1"/>
            <a:r>
              <a:rPr lang="ja-JP" altLang="en-US" sz="2000" dirty="0" smtClean="0"/>
              <a:t>膨張、収縮、</a:t>
            </a:r>
            <a:r>
              <a:rPr lang="en-US" altLang="ja-JP" sz="2000" dirty="0" smtClean="0"/>
              <a:t>Opening</a:t>
            </a:r>
            <a:r>
              <a:rPr lang="ja-JP" altLang="en-US" sz="2000" dirty="0" smtClean="0"/>
              <a:t>処理、</a:t>
            </a:r>
            <a:r>
              <a:rPr lang="en-US" altLang="ja-JP" sz="2000" dirty="0" smtClean="0"/>
              <a:t>Closing</a:t>
            </a:r>
            <a:r>
              <a:rPr lang="ja-JP" altLang="en-US" sz="2000" dirty="0" smtClean="0"/>
              <a:t>処理、平滑化</a:t>
            </a:r>
            <a:endParaRPr lang="en-US" altLang="ja-JP" sz="2000" dirty="0" smtClean="0"/>
          </a:p>
          <a:p>
            <a:r>
              <a:rPr lang="ja-JP" altLang="en-US" sz="2400" dirty="0" smtClean="0"/>
              <a:t>構造や形状の解析</a:t>
            </a:r>
            <a:endParaRPr lang="en-US" altLang="ja-JP" sz="2400" dirty="0" smtClean="0"/>
          </a:p>
          <a:p>
            <a:pPr lvl="1"/>
            <a:r>
              <a:rPr lang="ja-JP" altLang="en-US" sz="2000" dirty="0" smtClean="0"/>
              <a:t>輪郭の検出、外接図形</a:t>
            </a:r>
            <a:endParaRPr lang="en-US" altLang="ja-JP" sz="2000" dirty="0" smtClean="0"/>
          </a:p>
          <a:p>
            <a:r>
              <a:rPr lang="ja-JP" altLang="en-US" sz="2400" dirty="0" smtClean="0"/>
              <a:t>特徴検出</a:t>
            </a:r>
            <a:endParaRPr lang="en-US" altLang="ja-JP" sz="2400" dirty="0" smtClean="0"/>
          </a:p>
          <a:p>
            <a:pPr lvl="1"/>
            <a:r>
              <a:rPr lang="ja-JP" altLang="en-US" sz="2000" dirty="0" smtClean="0"/>
              <a:t>エッジ、直線、円の検出</a:t>
            </a:r>
            <a:endParaRPr lang="en-US" altLang="ja-JP" sz="2000" dirty="0" smtClean="0"/>
          </a:p>
          <a:p>
            <a:r>
              <a:rPr lang="ja-JP" altLang="en-US" sz="2400" dirty="0" smtClean="0"/>
              <a:t>物体検出</a:t>
            </a:r>
            <a:endParaRPr lang="en-US" altLang="ja-JP" sz="2400" dirty="0" smtClean="0"/>
          </a:p>
          <a:p>
            <a:pPr lvl="1"/>
            <a:r>
              <a:rPr lang="ja-JP" altLang="en-US" sz="2000" dirty="0" smtClean="0"/>
              <a:t>テンプレートマッチング</a:t>
            </a:r>
            <a:endParaRPr lang="en-US" altLang="ja-JP" sz="20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24</a:t>
            </a:fld>
            <a:endParaRPr lang="ja-JP" altLang="en-US">
              <a:solidFill>
                <a:srgbClr val="898989"/>
              </a:solidFill>
            </a:endParaRPr>
          </a:p>
        </p:txBody>
      </p:sp>
    </p:spTree>
    <p:extLst>
      <p:ext uri="{BB962C8B-B14F-4D97-AF65-F5344CB8AC3E}">
        <p14:creationId xmlns:p14="http://schemas.microsoft.com/office/powerpoint/2010/main" val="3240462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画像変換</a:t>
            </a:r>
          </a:p>
        </p:txBody>
      </p:sp>
      <p:sp>
        <p:nvSpPr>
          <p:cNvPr id="3074" name="タイトル 1"/>
          <p:cNvSpPr>
            <a:spLocks noGrp="1"/>
          </p:cNvSpPr>
          <p:nvPr>
            <p:ph type="title"/>
          </p:nvPr>
        </p:nvSpPr>
        <p:spPr>
          <a:xfrm>
            <a:off x="457200" y="274638"/>
            <a:ext cx="8229600" cy="850900"/>
          </a:xfrm>
        </p:spPr>
        <p:txBody>
          <a:bodyPr/>
          <a:lstStyle/>
          <a:p>
            <a:pPr algn="l"/>
            <a:r>
              <a:rPr lang="ja-JP" altLang="en-US" sz="4000" dirty="0"/>
              <a:t>カラーモデル</a:t>
            </a:r>
            <a:r>
              <a:rPr lang="ja-JP" altLang="en-US" sz="4000" dirty="0" smtClean="0"/>
              <a:t>変換</a:t>
            </a:r>
          </a:p>
        </p:txBody>
      </p:sp>
      <p:sp>
        <p:nvSpPr>
          <p:cNvPr id="3075" name="コンテンツ プレースホルダ 2"/>
          <p:cNvSpPr>
            <a:spLocks noGrp="1"/>
          </p:cNvSpPr>
          <p:nvPr>
            <p:ph idx="1"/>
          </p:nvPr>
        </p:nvSpPr>
        <p:spPr>
          <a:xfrm>
            <a:off x="457200" y="1268413"/>
            <a:ext cx="8229600" cy="5040312"/>
          </a:xfrm>
        </p:spPr>
        <p:txBody>
          <a:bodyPr/>
          <a:lstStyle/>
          <a:p>
            <a:r>
              <a:rPr lang="en-US" altLang="ja-JP" sz="2000" dirty="0" smtClean="0"/>
              <a:t>BGR </a:t>
            </a:r>
            <a:r>
              <a:rPr lang="ja-JP" altLang="en-US" sz="2000" dirty="0" smtClean="0"/>
              <a:t>と下記カラーモデル間で変換可能</a:t>
            </a:r>
            <a:endParaRPr lang="ja-JP" altLang="en-US" sz="2000" dirty="0"/>
          </a:p>
          <a:p>
            <a:pPr lvl="1"/>
            <a:r>
              <a:rPr lang="en-US" altLang="ja-JP" sz="1600" dirty="0" smtClean="0"/>
              <a:t>GRAY	</a:t>
            </a:r>
            <a:r>
              <a:rPr lang="ja-JP" altLang="en-US" sz="1600" dirty="0" smtClean="0"/>
              <a:t>グレースケール</a:t>
            </a:r>
            <a:r>
              <a:rPr lang="en-US" altLang="ja-JP" sz="1600" dirty="0" smtClean="0"/>
              <a:t>(</a:t>
            </a:r>
            <a:r>
              <a:rPr lang="ja-JP" altLang="en-US" sz="1600" dirty="0"/>
              <a:t>白黒</a:t>
            </a:r>
            <a:r>
              <a:rPr lang="en-US" altLang="ja-JP" sz="1600" dirty="0" smtClean="0"/>
              <a:t>)</a:t>
            </a:r>
            <a:endParaRPr lang="en-US" altLang="ja-JP" sz="1600" dirty="0"/>
          </a:p>
          <a:p>
            <a:pPr lvl="1"/>
            <a:r>
              <a:rPr lang="en-US" altLang="ja-JP" sz="1600" dirty="0" smtClean="0"/>
              <a:t>HSV	</a:t>
            </a:r>
            <a:r>
              <a:rPr lang="ja-JP" altLang="en-US" sz="1600" dirty="0" smtClean="0"/>
              <a:t>色相</a:t>
            </a:r>
            <a:r>
              <a:rPr lang="en-US" altLang="ja-JP" sz="1600" dirty="0"/>
              <a:t>(Hue)</a:t>
            </a:r>
            <a:r>
              <a:rPr lang="ja-JP" altLang="en-US" sz="1600" dirty="0" err="1"/>
              <a:t>、</a:t>
            </a:r>
            <a:r>
              <a:rPr lang="ja-JP" altLang="en-US" sz="1600" dirty="0"/>
              <a:t>彩度</a:t>
            </a:r>
            <a:r>
              <a:rPr lang="en-US" altLang="ja-JP" sz="1600" dirty="0"/>
              <a:t>(Saturation)</a:t>
            </a:r>
            <a:r>
              <a:rPr lang="ja-JP" altLang="en-US" sz="1600" dirty="0" err="1"/>
              <a:t>、</a:t>
            </a:r>
            <a:r>
              <a:rPr lang="ja-JP" altLang="en-US" sz="1600" dirty="0"/>
              <a:t>明度</a:t>
            </a:r>
            <a:r>
              <a:rPr lang="en-US" altLang="ja-JP" sz="1600" dirty="0"/>
              <a:t>(Value)</a:t>
            </a:r>
          </a:p>
          <a:p>
            <a:pPr lvl="1"/>
            <a:r>
              <a:rPr lang="en-US" altLang="ja-JP" sz="1600" dirty="0" err="1" smtClean="0"/>
              <a:t>YCrCb</a:t>
            </a:r>
            <a:r>
              <a:rPr lang="en-US" altLang="ja-JP" sz="1600" dirty="0" smtClean="0"/>
              <a:t>	</a:t>
            </a:r>
            <a:r>
              <a:rPr lang="ja-JP" altLang="en-US" sz="1600" dirty="0" smtClean="0"/>
              <a:t>輝度</a:t>
            </a:r>
            <a:r>
              <a:rPr lang="en-US" altLang="ja-JP" sz="1600" dirty="0"/>
              <a:t>(Y)</a:t>
            </a:r>
            <a:r>
              <a:rPr lang="ja-JP" altLang="en-US" sz="1600" dirty="0" err="1"/>
              <a:t>、</a:t>
            </a:r>
            <a:r>
              <a:rPr lang="ja-JP" altLang="en-US" sz="1600" dirty="0"/>
              <a:t>色差</a:t>
            </a:r>
            <a:r>
              <a:rPr lang="en-US" altLang="ja-JP" sz="1600" dirty="0"/>
              <a:t>(Cr</a:t>
            </a:r>
            <a:r>
              <a:rPr lang="ja-JP" altLang="en-US" sz="1600" dirty="0"/>
              <a:t>と</a:t>
            </a:r>
            <a:r>
              <a:rPr lang="en-US" altLang="ja-JP" sz="1600" dirty="0" err="1"/>
              <a:t>Cb</a:t>
            </a:r>
            <a:r>
              <a:rPr lang="en-US" altLang="ja-JP" sz="1600" dirty="0" smtClean="0"/>
              <a:t>)</a:t>
            </a:r>
            <a:endParaRPr lang="en-US" altLang="ja-JP" sz="1600" dirty="0"/>
          </a:p>
          <a:p>
            <a:r>
              <a:rPr lang="en-US" altLang="ja-JP" sz="2000" dirty="0" err="1" smtClean="0">
                <a:hlinkClick r:id="rId3"/>
              </a:rPr>
              <a:t>cvtColor</a:t>
            </a:r>
            <a:r>
              <a:rPr lang="en-US" altLang="ja-JP" sz="2000" dirty="0"/>
              <a:t>()</a:t>
            </a:r>
            <a:r>
              <a:rPr lang="ja-JP" altLang="en-US" sz="2000" dirty="0" err="1"/>
              <a:t>の第</a:t>
            </a:r>
            <a:r>
              <a:rPr lang="en-US" altLang="ja-JP" sz="2000" dirty="0"/>
              <a:t>3</a:t>
            </a:r>
            <a:r>
              <a:rPr lang="ja-JP" altLang="en-US" sz="2000" dirty="0" smtClean="0"/>
              <a:t>引数で、</a:t>
            </a:r>
            <a:r>
              <a:rPr lang="en-US" altLang="ja-JP" sz="2000" dirty="0">
                <a:solidFill>
                  <a:srgbClr val="FF0000"/>
                </a:solidFill>
                <a:latin typeface="ＭＳ ゴシック" panose="020B0609070205080204" pitchFamily="49" charset="-128"/>
                <a:ea typeface="ＭＳ ゴシック" panose="020B0609070205080204" pitchFamily="49" charset="-128"/>
              </a:rPr>
              <a:t>CV_</a:t>
            </a:r>
            <a:r>
              <a:rPr lang="en-US" altLang="ja-JP" sz="1800" dirty="0"/>
              <a:t>{</a:t>
            </a:r>
            <a:r>
              <a:rPr lang="ja-JP" altLang="en-US" sz="1800" dirty="0"/>
              <a:t>変換前</a:t>
            </a:r>
            <a:r>
              <a:rPr lang="en-US" altLang="ja-JP" sz="1800" dirty="0"/>
              <a:t>}</a:t>
            </a:r>
            <a:r>
              <a:rPr lang="en-US" altLang="ja-JP" sz="2000" dirty="0">
                <a:solidFill>
                  <a:srgbClr val="FF0000"/>
                </a:solidFill>
                <a:latin typeface="ＭＳ ゴシック" panose="020B0609070205080204" pitchFamily="49" charset="-128"/>
                <a:ea typeface="ＭＳ ゴシック" panose="020B0609070205080204" pitchFamily="49" charset="-128"/>
              </a:rPr>
              <a:t>2</a:t>
            </a:r>
            <a:r>
              <a:rPr lang="en-US" altLang="ja-JP" sz="1800" dirty="0"/>
              <a:t>{</a:t>
            </a:r>
            <a:r>
              <a:rPr lang="ja-JP" altLang="en-US" sz="1800" dirty="0"/>
              <a:t>変換後</a:t>
            </a:r>
            <a:r>
              <a:rPr lang="en-US" altLang="ja-JP" sz="1800" dirty="0" smtClean="0"/>
              <a:t>}</a:t>
            </a:r>
            <a:r>
              <a:rPr lang="ja-JP" altLang="en-US" sz="1800" dirty="0" smtClean="0"/>
              <a:t> を</a:t>
            </a:r>
            <a:r>
              <a:rPr lang="ja-JP" altLang="en-US" sz="2000" dirty="0" smtClean="0"/>
              <a:t>指定</a:t>
            </a:r>
            <a:endParaRPr lang="en-US" altLang="ja-JP" sz="2000" dirty="0" smtClean="0"/>
          </a:p>
          <a:p>
            <a:endParaRPr lang="ja-JP" altLang="en-US" sz="2000" dirty="0"/>
          </a:p>
          <a:p>
            <a:r>
              <a:rPr lang="en-US" altLang="ja-JP" sz="2000" dirty="0" smtClean="0"/>
              <a:t>BGR </a:t>
            </a:r>
            <a:r>
              <a:rPr lang="ja-JP" altLang="en-US" sz="2000" dirty="0" smtClean="0"/>
              <a:t>から</a:t>
            </a:r>
            <a:r>
              <a:rPr lang="en-US" altLang="ja-JP" sz="2000" dirty="0" smtClean="0"/>
              <a:t>GRAY</a:t>
            </a:r>
            <a:r>
              <a:rPr lang="ja-JP" altLang="en-US" sz="2000" dirty="0" smtClean="0"/>
              <a:t>に変換</a:t>
            </a:r>
            <a:endParaRPr lang="en-US" altLang="ja-JP" sz="2000" dirty="0" smtClean="0"/>
          </a:p>
          <a:p>
            <a:pPr marL="400050" lvl="1" indent="0">
              <a:buNone/>
            </a:pPr>
            <a:r>
              <a:rPr lang="en-US" altLang="ja-JP" sz="1800" dirty="0" err="1" smtClean="0">
                <a:latin typeface="ＭＳ ゴシック" panose="020B0609070205080204" pitchFamily="49" charset="-128"/>
                <a:ea typeface="ＭＳ ゴシック" panose="020B0609070205080204" pitchFamily="49" charset="-128"/>
                <a:hlinkClick r:id="rId3"/>
              </a:rPr>
              <a:t>cvtColor</a:t>
            </a:r>
            <a:r>
              <a:rPr lang="en-US" altLang="ja-JP" sz="1800" dirty="0" smtClean="0">
                <a:latin typeface="ＭＳ ゴシック" panose="020B0609070205080204" pitchFamily="49" charset="-128"/>
                <a:ea typeface="ＭＳ ゴシック" panose="020B0609070205080204" pitchFamily="49" charset="-128"/>
              </a:rPr>
              <a:t>(</a:t>
            </a:r>
            <a:r>
              <a:rPr lang="en-US" altLang="ja-JP" sz="1800" dirty="0" err="1" smtClean="0">
                <a:latin typeface="ＭＳ ゴシック" panose="020B0609070205080204" pitchFamily="49" charset="-128"/>
                <a:ea typeface="ＭＳ ゴシック" panose="020B0609070205080204" pitchFamily="49" charset="-128"/>
              </a:rPr>
              <a:t>src_img</a:t>
            </a:r>
            <a:r>
              <a:rPr lang="en-US" altLang="ja-JP" sz="1800" dirty="0">
                <a:latin typeface="ＭＳ ゴシック" panose="020B0609070205080204" pitchFamily="49" charset="-128"/>
                <a:ea typeface="ＭＳ ゴシック" panose="020B0609070205080204" pitchFamily="49" charset="-128"/>
              </a:rPr>
              <a:t>, </a:t>
            </a:r>
            <a:r>
              <a:rPr lang="en-US" altLang="ja-JP" sz="1800" dirty="0" err="1">
                <a:latin typeface="ＭＳ ゴシック" panose="020B0609070205080204" pitchFamily="49" charset="-128"/>
                <a:ea typeface="ＭＳ ゴシック" panose="020B0609070205080204" pitchFamily="49" charset="-128"/>
              </a:rPr>
              <a:t>dst_img</a:t>
            </a:r>
            <a:r>
              <a:rPr lang="en-US" altLang="ja-JP" sz="1800" dirty="0" smtClean="0">
                <a:latin typeface="ＭＳ ゴシック" panose="020B0609070205080204" pitchFamily="49" charset="-128"/>
                <a:ea typeface="ＭＳ ゴシック" panose="020B0609070205080204" pitchFamily="49" charset="-128"/>
              </a:rPr>
              <a:t>,</a:t>
            </a:r>
          </a:p>
          <a:p>
            <a:pPr marL="400050" lvl="1" indent="0">
              <a:buNone/>
            </a:pPr>
            <a:r>
              <a:rPr lang="ja-JP" altLang="en-US" sz="1800" dirty="0" smtClean="0">
                <a:latin typeface="ＭＳ ゴシック" panose="020B0609070205080204" pitchFamily="49" charset="-128"/>
                <a:ea typeface="ＭＳ ゴシック" panose="020B0609070205080204" pitchFamily="49" charset="-128"/>
              </a:rPr>
              <a:t>    </a:t>
            </a:r>
            <a:r>
              <a:rPr lang="en-US" altLang="ja-JP" sz="1800" dirty="0" smtClean="0">
                <a:latin typeface="ＭＳ ゴシック" panose="020B0609070205080204" pitchFamily="49" charset="-128"/>
                <a:ea typeface="ＭＳ ゴシック" panose="020B0609070205080204" pitchFamily="49" charset="-128"/>
              </a:rPr>
              <a:t> </a:t>
            </a:r>
            <a:r>
              <a:rPr lang="en-US" altLang="ja-JP" sz="1800" dirty="0">
                <a:solidFill>
                  <a:srgbClr val="FF0000"/>
                </a:solidFill>
                <a:latin typeface="ＭＳ ゴシック" panose="020B0609070205080204" pitchFamily="49" charset="-128"/>
                <a:ea typeface="ＭＳ ゴシック" panose="020B0609070205080204" pitchFamily="49" charset="-128"/>
              </a:rPr>
              <a:t>CV_BGR2GRAY</a:t>
            </a:r>
            <a:r>
              <a:rPr lang="en-US" altLang="ja-JP" sz="1800" dirty="0" smtClean="0">
                <a:latin typeface="ＭＳ ゴシック" panose="020B0609070205080204" pitchFamily="49" charset="-128"/>
                <a:ea typeface="ＭＳ ゴシック" panose="020B0609070205080204" pitchFamily="49" charset="-128"/>
              </a:rPr>
              <a:t>);</a:t>
            </a:r>
          </a:p>
          <a:p>
            <a:pPr marL="400050" lvl="1" indent="0">
              <a:buNone/>
            </a:pPr>
            <a:endParaRPr lang="en-US" altLang="ja-JP" sz="1600" dirty="0" smtClean="0">
              <a:latin typeface="ＭＳ ゴシック" panose="020B0609070205080204" pitchFamily="49" charset="-128"/>
              <a:ea typeface="ＭＳ ゴシック" panose="020B0609070205080204" pitchFamily="49" charset="-128"/>
            </a:endParaRPr>
          </a:p>
          <a:p>
            <a:pPr marL="400050" lvl="1" indent="0">
              <a:buNone/>
            </a:pPr>
            <a:endParaRPr lang="en-US" altLang="ja-JP" sz="1600" dirty="0">
              <a:latin typeface="ＭＳ ゴシック" panose="020B0609070205080204" pitchFamily="49" charset="-128"/>
              <a:ea typeface="ＭＳ ゴシック" panose="020B0609070205080204" pitchFamily="49" charset="-128"/>
            </a:endParaRPr>
          </a:p>
          <a:p>
            <a:r>
              <a:rPr lang="en-US" altLang="ja-JP" sz="2000" dirty="0"/>
              <a:t>BGR </a:t>
            </a:r>
            <a:r>
              <a:rPr lang="ja-JP" altLang="en-US" sz="2000" dirty="0"/>
              <a:t>から</a:t>
            </a:r>
            <a:r>
              <a:rPr lang="en-US" altLang="ja-JP" sz="2000" dirty="0"/>
              <a:t>HSV </a:t>
            </a:r>
            <a:r>
              <a:rPr lang="ja-JP" altLang="en-US" sz="2000" dirty="0"/>
              <a:t>に変換</a:t>
            </a:r>
            <a:r>
              <a:rPr lang="ja-JP" altLang="en-US" sz="2000" dirty="0" smtClean="0"/>
              <a:t>し、彩度を</a:t>
            </a:r>
            <a:r>
              <a:rPr lang="ja-JP" altLang="en-US" sz="2000" dirty="0"/>
              <a:t>変更し</a:t>
            </a:r>
            <a:r>
              <a:rPr lang="ja-JP" altLang="en-US" sz="2000" dirty="0" smtClean="0"/>
              <a:t>、</a:t>
            </a:r>
            <a:r>
              <a:rPr lang="en-US" altLang="ja-JP" sz="2000" dirty="0" smtClean="0"/>
              <a:t>BGR</a:t>
            </a:r>
            <a:r>
              <a:rPr lang="ja-JP" altLang="en-US" sz="2000" dirty="0"/>
              <a:t>へ</a:t>
            </a:r>
            <a:r>
              <a:rPr lang="ja-JP" altLang="en-US" sz="2000" dirty="0" smtClean="0"/>
              <a:t>戻す</a:t>
            </a:r>
            <a:endParaRPr lang="en-US" altLang="ja-JP" sz="2000" dirty="0" smtClean="0"/>
          </a:p>
          <a:p>
            <a:pPr marL="400050" lvl="1" indent="0">
              <a:buNone/>
            </a:pPr>
            <a:r>
              <a:rPr lang="en-US" altLang="ja-JP" sz="1800" dirty="0" err="1">
                <a:latin typeface="ＭＳ ゴシック" panose="020B0609070205080204" pitchFamily="49" charset="-128"/>
                <a:ea typeface="ＭＳ ゴシック" panose="020B0609070205080204" pitchFamily="49" charset="-128"/>
                <a:hlinkClick r:id="rId3"/>
              </a:rPr>
              <a:t>cvtColor</a:t>
            </a:r>
            <a:r>
              <a:rPr lang="en-US" altLang="ja-JP" sz="1800" dirty="0">
                <a:latin typeface="ＭＳ ゴシック" panose="020B0609070205080204" pitchFamily="49" charset="-128"/>
                <a:ea typeface="ＭＳ ゴシック" panose="020B0609070205080204" pitchFamily="49" charset="-128"/>
              </a:rPr>
              <a:t>(</a:t>
            </a:r>
            <a:r>
              <a:rPr lang="en-US" altLang="ja-JP" sz="1800" dirty="0" err="1">
                <a:latin typeface="ＭＳ ゴシック" panose="020B0609070205080204" pitchFamily="49" charset="-128"/>
                <a:ea typeface="ＭＳ ゴシック" panose="020B0609070205080204" pitchFamily="49" charset="-128"/>
              </a:rPr>
              <a:t>src_img</a:t>
            </a:r>
            <a:r>
              <a:rPr lang="en-US" altLang="ja-JP" sz="1800" dirty="0">
                <a:latin typeface="ＭＳ ゴシック" panose="020B0609070205080204" pitchFamily="49" charset="-128"/>
                <a:ea typeface="ＭＳ ゴシック" panose="020B0609070205080204" pitchFamily="49" charset="-128"/>
              </a:rPr>
              <a:t>, </a:t>
            </a:r>
            <a:r>
              <a:rPr lang="en-US" altLang="ja-JP" sz="1800" dirty="0" err="1">
                <a:latin typeface="ＭＳ ゴシック" panose="020B0609070205080204" pitchFamily="49" charset="-128"/>
                <a:ea typeface="ＭＳ ゴシック" panose="020B0609070205080204" pitchFamily="49" charset="-128"/>
              </a:rPr>
              <a:t>work_img</a:t>
            </a:r>
            <a:r>
              <a:rPr lang="en-US" altLang="ja-JP" sz="1800" dirty="0">
                <a:latin typeface="ＭＳ ゴシック" panose="020B0609070205080204" pitchFamily="49" charset="-128"/>
                <a:ea typeface="ＭＳ ゴシック" panose="020B0609070205080204" pitchFamily="49" charset="-128"/>
              </a:rPr>
              <a:t>, </a:t>
            </a:r>
            <a:r>
              <a:rPr lang="en-US" altLang="ja-JP" sz="1800" dirty="0">
                <a:solidFill>
                  <a:srgbClr val="FF0000"/>
                </a:solidFill>
                <a:latin typeface="ＭＳ ゴシック" panose="020B0609070205080204" pitchFamily="49" charset="-128"/>
                <a:ea typeface="ＭＳ ゴシック" panose="020B0609070205080204" pitchFamily="49" charset="-128"/>
              </a:rPr>
              <a:t>CV_BGR2HSV</a:t>
            </a:r>
            <a:r>
              <a:rPr lang="en-US" altLang="ja-JP" sz="1800" dirty="0" smtClean="0">
                <a:latin typeface="ＭＳ ゴシック" panose="020B0609070205080204" pitchFamily="49" charset="-128"/>
                <a:ea typeface="ＭＳ ゴシック" panose="020B0609070205080204" pitchFamily="49" charset="-128"/>
              </a:rPr>
              <a:t>);</a:t>
            </a:r>
            <a:endParaRPr lang="en-US" altLang="ja-JP" sz="1800" dirty="0">
              <a:latin typeface="ＭＳ ゴシック" panose="020B0609070205080204" pitchFamily="49" charset="-128"/>
              <a:ea typeface="ＭＳ ゴシック" panose="020B0609070205080204" pitchFamily="49" charset="-128"/>
            </a:endParaRPr>
          </a:p>
          <a:p>
            <a:pPr marL="400050" lvl="1" indent="0">
              <a:buNone/>
            </a:pPr>
            <a:r>
              <a:rPr lang="en-US" altLang="ja-JP" sz="1800" dirty="0" err="1">
                <a:latin typeface="ＭＳ ゴシック" panose="020B0609070205080204" pitchFamily="49" charset="-128"/>
                <a:ea typeface="ＭＳ ゴシック" panose="020B0609070205080204" pitchFamily="49" charset="-128"/>
              </a:rPr>
              <a:t>work_img</a:t>
            </a:r>
            <a:r>
              <a:rPr lang="en-US" altLang="ja-JP" sz="1800" dirty="0">
                <a:latin typeface="ＭＳ ゴシック" panose="020B0609070205080204" pitchFamily="49" charset="-128"/>
                <a:ea typeface="ＭＳ ゴシック" panose="020B0609070205080204" pitchFamily="49" charset="-128"/>
              </a:rPr>
              <a:t> += Scalar(0,100,0);/* </a:t>
            </a:r>
            <a:r>
              <a:rPr lang="ja-JP" altLang="en-US" sz="1800" dirty="0">
                <a:latin typeface="ＭＳ ゴシック" panose="020B0609070205080204" pitchFamily="49" charset="-128"/>
                <a:ea typeface="ＭＳ ゴシック" panose="020B0609070205080204" pitchFamily="49" charset="-128"/>
              </a:rPr>
              <a:t>彩度を変更*</a:t>
            </a:r>
            <a:r>
              <a:rPr lang="en-US" altLang="ja-JP" sz="1800" dirty="0">
                <a:latin typeface="ＭＳ ゴシック" panose="020B0609070205080204" pitchFamily="49" charset="-128"/>
                <a:ea typeface="ＭＳ ゴシック" panose="020B0609070205080204" pitchFamily="49" charset="-128"/>
              </a:rPr>
              <a:t>/</a:t>
            </a:r>
          </a:p>
          <a:p>
            <a:pPr marL="400050" lvl="1" indent="0">
              <a:buNone/>
            </a:pPr>
            <a:r>
              <a:rPr lang="en-US" altLang="ja-JP" sz="1800" dirty="0" err="1">
                <a:latin typeface="ＭＳ ゴシック" panose="020B0609070205080204" pitchFamily="49" charset="-128"/>
                <a:ea typeface="ＭＳ ゴシック" panose="020B0609070205080204" pitchFamily="49" charset="-128"/>
                <a:hlinkClick r:id="rId3"/>
              </a:rPr>
              <a:t>cvtColor</a:t>
            </a:r>
            <a:r>
              <a:rPr lang="en-US" altLang="ja-JP" sz="1800" dirty="0">
                <a:latin typeface="ＭＳ ゴシック" panose="020B0609070205080204" pitchFamily="49" charset="-128"/>
                <a:ea typeface="ＭＳ ゴシック" panose="020B0609070205080204" pitchFamily="49" charset="-128"/>
              </a:rPr>
              <a:t>(</a:t>
            </a:r>
            <a:r>
              <a:rPr lang="en-US" altLang="ja-JP" sz="1800" dirty="0" err="1">
                <a:latin typeface="ＭＳ ゴシック" panose="020B0609070205080204" pitchFamily="49" charset="-128"/>
                <a:ea typeface="ＭＳ ゴシック" panose="020B0609070205080204" pitchFamily="49" charset="-128"/>
              </a:rPr>
              <a:t>work_img</a:t>
            </a:r>
            <a:r>
              <a:rPr lang="en-US" altLang="ja-JP" sz="1800" dirty="0">
                <a:latin typeface="ＭＳ ゴシック" panose="020B0609070205080204" pitchFamily="49" charset="-128"/>
                <a:ea typeface="ＭＳ ゴシック" panose="020B0609070205080204" pitchFamily="49" charset="-128"/>
              </a:rPr>
              <a:t>, </a:t>
            </a:r>
            <a:r>
              <a:rPr lang="en-US" altLang="ja-JP" sz="1800" dirty="0" err="1" smtClean="0">
                <a:latin typeface="ＭＳ ゴシック" panose="020B0609070205080204" pitchFamily="49" charset="-128"/>
                <a:ea typeface="ＭＳ ゴシック" panose="020B0609070205080204" pitchFamily="49" charset="-128"/>
              </a:rPr>
              <a:t>dst_img</a:t>
            </a:r>
            <a:r>
              <a:rPr lang="en-US" altLang="ja-JP" sz="1800" dirty="0">
                <a:latin typeface="ＭＳ ゴシック" panose="020B0609070205080204" pitchFamily="49" charset="-128"/>
                <a:ea typeface="ＭＳ ゴシック" panose="020B0609070205080204" pitchFamily="49" charset="-128"/>
              </a:rPr>
              <a:t>, </a:t>
            </a:r>
            <a:r>
              <a:rPr lang="en-US" altLang="ja-JP" sz="1800" dirty="0">
                <a:solidFill>
                  <a:srgbClr val="FF0000"/>
                </a:solidFill>
                <a:latin typeface="ＭＳ ゴシック" panose="020B0609070205080204" pitchFamily="49" charset="-128"/>
                <a:ea typeface="ＭＳ ゴシック" panose="020B0609070205080204" pitchFamily="49" charset="-128"/>
              </a:rPr>
              <a:t>CV_HSV2BGR</a:t>
            </a:r>
            <a:r>
              <a:rPr lang="en-US" altLang="ja-JP" sz="1800" dirty="0" smtClean="0">
                <a:latin typeface="ＭＳ ゴシック" panose="020B0609070205080204" pitchFamily="49" charset="-128"/>
                <a:ea typeface="ＭＳ ゴシック" panose="020B0609070205080204" pitchFamily="49" charset="-128"/>
              </a:rPr>
              <a:t>);</a:t>
            </a:r>
            <a:endParaRPr lang="en-US" altLang="ja-JP" sz="1800" dirty="0">
              <a:latin typeface="ＭＳ ゴシック" panose="020B0609070205080204" pitchFamily="49" charset="-128"/>
              <a:ea typeface="ＭＳ ゴシック" panose="020B0609070205080204" pitchFamily="49" charset="-128"/>
            </a:endParaRPr>
          </a:p>
          <a:p>
            <a:endParaRPr lang="en-US" altLang="ja-JP" sz="1800" dirty="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25</a:t>
            </a:fld>
            <a:endParaRPr lang="ja-JP" altLang="en-US">
              <a:solidFill>
                <a:srgbClr val="898989"/>
              </a:solidFill>
            </a:endParaRPr>
          </a:p>
        </p:txBody>
      </p:sp>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6800" y="4509120"/>
            <a:ext cx="1800000" cy="1800000"/>
          </a:xfrm>
          <a:prstGeom prst="rect">
            <a:avLst/>
          </a:prstGeom>
        </p:spPr>
      </p:pic>
      <p:pic>
        <p:nvPicPr>
          <p:cNvPr id="3" name="図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6800" y="1282743"/>
            <a:ext cx="1800000" cy="1800000"/>
          </a:xfrm>
          <a:prstGeom prst="rect">
            <a:avLst/>
          </a:prstGeom>
        </p:spPr>
      </p:pic>
      <p:pic>
        <p:nvPicPr>
          <p:cNvPr id="5" name="図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000" y="3079953"/>
            <a:ext cx="1800000" cy="1800000"/>
          </a:xfrm>
          <a:prstGeom prst="rect">
            <a:avLst/>
          </a:prstGeom>
        </p:spPr>
      </p:pic>
      <p:sp>
        <p:nvSpPr>
          <p:cNvPr id="6" name="下矢印 5"/>
          <p:cNvSpPr/>
          <p:nvPr/>
        </p:nvSpPr>
        <p:spPr>
          <a:xfrm>
            <a:off x="7786800" y="335516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下矢印 8"/>
          <p:cNvSpPr/>
          <p:nvPr/>
        </p:nvSpPr>
        <p:spPr>
          <a:xfrm rot="2735789">
            <a:off x="6949215" y="3106166"/>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77986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画像変換</a:t>
            </a:r>
          </a:p>
        </p:txBody>
      </p:sp>
      <p:sp>
        <p:nvSpPr>
          <p:cNvPr id="3074" name="タイトル 1"/>
          <p:cNvSpPr>
            <a:spLocks noGrp="1"/>
          </p:cNvSpPr>
          <p:nvPr>
            <p:ph type="title"/>
          </p:nvPr>
        </p:nvSpPr>
        <p:spPr>
          <a:xfrm>
            <a:off x="457200" y="274638"/>
            <a:ext cx="8229600" cy="850900"/>
          </a:xfrm>
        </p:spPr>
        <p:txBody>
          <a:bodyPr/>
          <a:lstStyle/>
          <a:p>
            <a:pPr algn="l"/>
            <a:r>
              <a:rPr lang="en-US" altLang="ja-JP" sz="4000" dirty="0"/>
              <a:t>2</a:t>
            </a:r>
            <a:r>
              <a:rPr lang="ja-JP" altLang="en-US" sz="4000" dirty="0" smtClean="0"/>
              <a:t>値化</a:t>
            </a:r>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2000" dirty="0" smtClean="0"/>
              <a:t>グレースケール画像に変換後、</a:t>
            </a:r>
            <a:r>
              <a:rPr lang="en-US" altLang="ja-JP" sz="2000" dirty="0" smtClean="0"/>
              <a:t>threshold</a:t>
            </a:r>
            <a:r>
              <a:rPr lang="en-US" altLang="ja-JP" sz="2000" dirty="0"/>
              <a:t>()</a:t>
            </a:r>
            <a:r>
              <a:rPr lang="ja-JP" altLang="en-US" sz="2000" dirty="0" smtClean="0"/>
              <a:t>関数で </a:t>
            </a:r>
            <a:r>
              <a:rPr lang="en-US" altLang="ja-JP" sz="2000" dirty="0" smtClean="0"/>
              <a:t>2</a:t>
            </a:r>
            <a:r>
              <a:rPr lang="ja-JP" altLang="en-US" sz="2000" dirty="0"/>
              <a:t>値画像に</a:t>
            </a:r>
            <a:r>
              <a:rPr lang="ja-JP" altLang="en-US" sz="2000" dirty="0" smtClean="0"/>
              <a:t>変換</a:t>
            </a:r>
            <a:r>
              <a:rPr lang="en-US" altLang="ja-JP" sz="2000" dirty="0"/>
              <a:t/>
            </a:r>
            <a:br>
              <a:rPr lang="en-US" altLang="ja-JP" sz="2000" dirty="0"/>
            </a:br>
            <a:r>
              <a:rPr lang="en-US" altLang="ja-JP" sz="2000" dirty="0" smtClean="0"/>
              <a:t>(</a:t>
            </a:r>
            <a:r>
              <a:rPr lang="ja-JP" altLang="en-US" sz="2000" dirty="0" smtClean="0"/>
              <a:t>ここでは、最適</a:t>
            </a:r>
            <a:r>
              <a:rPr lang="ja-JP" altLang="en-US" sz="2000" dirty="0"/>
              <a:t>な</a:t>
            </a:r>
            <a:r>
              <a:rPr lang="ja-JP" altLang="en-US" sz="2000" dirty="0" smtClean="0">
                <a:solidFill>
                  <a:srgbClr val="00B050"/>
                </a:solidFill>
              </a:rPr>
              <a:t>閾値</a:t>
            </a:r>
            <a:r>
              <a:rPr lang="ja-JP" altLang="en-US" sz="2000" dirty="0" smtClean="0"/>
              <a:t>を</a:t>
            </a:r>
            <a:r>
              <a:rPr lang="ja-JP" altLang="en-US" sz="2000" dirty="0" smtClean="0">
                <a:solidFill>
                  <a:srgbClr val="0070C0"/>
                </a:solidFill>
              </a:rPr>
              <a:t>大津アルゴリズム</a:t>
            </a:r>
            <a:r>
              <a:rPr lang="ja-JP" altLang="en-US" sz="2000" dirty="0"/>
              <a:t>で</a:t>
            </a:r>
            <a:r>
              <a:rPr lang="ja-JP" altLang="en-US" sz="2000" dirty="0" smtClean="0"/>
              <a:t>決定</a:t>
            </a:r>
            <a:r>
              <a:rPr lang="en-US" altLang="ja-JP" sz="2000" dirty="0" smtClean="0"/>
              <a:t>)</a:t>
            </a:r>
          </a:p>
          <a:p>
            <a:pPr marL="0" indent="0">
              <a:buNone/>
            </a:pPr>
            <a:endParaRPr lang="en-US" altLang="ja-JP" sz="2000" dirty="0" smtClean="0"/>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cvtColor</a:t>
            </a:r>
            <a:r>
              <a:rPr lang="en-US" altLang="ja-JP" sz="1600" dirty="0" smtClean="0">
                <a:latin typeface="ＭＳ ゴシック" panose="020B0609070205080204" pitchFamily="49" charset="-128"/>
                <a:ea typeface="ＭＳ ゴシック" panose="020B0609070205080204" pitchFamily="49" charset="-128"/>
              </a:rPr>
              <a:t>(</a:t>
            </a:r>
            <a:r>
              <a:rPr lang="en-US" altLang="ja-JP" sz="1600" dirty="0" err="1" smtClean="0">
                <a:latin typeface="ＭＳ ゴシック" panose="020B0609070205080204" pitchFamily="49" charset="-128"/>
                <a:ea typeface="ＭＳ ゴシック" panose="020B0609070205080204" pitchFamily="49" charset="-128"/>
              </a:rPr>
              <a:t>src_img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dst_img</a:t>
            </a:r>
            <a:r>
              <a:rPr lang="en-US" altLang="ja-JP" sz="1600" dirty="0">
                <a:latin typeface="ＭＳ ゴシック" panose="020B0609070205080204" pitchFamily="49" charset="-128"/>
                <a:ea typeface="ＭＳ ゴシック" panose="020B0609070205080204" pitchFamily="49" charset="-128"/>
              </a:rPr>
              <a:t>, CV_BGR2GRAY);</a:t>
            </a:r>
          </a:p>
          <a:p>
            <a:pPr marL="400050" lvl="1" indent="0">
              <a:buNone/>
            </a:pPr>
            <a:r>
              <a:rPr lang="en-US" altLang="ja-JP" sz="1600" dirty="0">
                <a:latin typeface="ＭＳ ゴシック" panose="020B0609070205080204" pitchFamily="49" charset="-128"/>
                <a:ea typeface="ＭＳ ゴシック" panose="020B0609070205080204" pitchFamily="49" charset="-128"/>
                <a:hlinkClick r:id="rId3"/>
              </a:rPr>
              <a:t>threshold</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dst_img</a:t>
            </a:r>
            <a:r>
              <a:rPr lang="en-US" altLang="ja-JP" sz="1600" dirty="0">
                <a:latin typeface="ＭＳ ゴシック" panose="020B0609070205080204" pitchFamily="49" charset="-128"/>
                <a:ea typeface="ＭＳ ゴシック" panose="020B0609070205080204" pitchFamily="49" charset="-128"/>
              </a:rPr>
              <a:t>, dst2_img, </a:t>
            </a:r>
            <a:r>
              <a:rPr lang="en-US" altLang="ja-JP" sz="1600" dirty="0">
                <a:solidFill>
                  <a:srgbClr val="00B050"/>
                </a:solidFill>
                <a:latin typeface="ＭＳ ゴシック" panose="020B0609070205080204" pitchFamily="49" charset="-128"/>
                <a:ea typeface="ＭＳ ゴシック" panose="020B0609070205080204" pitchFamily="49" charset="-128"/>
              </a:rPr>
              <a:t>-1</a:t>
            </a:r>
            <a:r>
              <a:rPr lang="en-US" altLang="ja-JP" sz="1600" dirty="0">
                <a:latin typeface="ＭＳ ゴシック" panose="020B0609070205080204" pitchFamily="49" charset="-128"/>
                <a:ea typeface="ＭＳ ゴシック" panose="020B0609070205080204" pitchFamily="49" charset="-128"/>
              </a:rPr>
              <a:t>, 255, THRESH_BINARY|</a:t>
            </a:r>
            <a:r>
              <a:rPr lang="en-US" altLang="ja-JP" sz="1600" dirty="0">
                <a:solidFill>
                  <a:srgbClr val="0070C0"/>
                </a:solidFill>
                <a:latin typeface="ＭＳ ゴシック" panose="020B0609070205080204" pitchFamily="49" charset="-128"/>
                <a:ea typeface="ＭＳ ゴシック" panose="020B0609070205080204" pitchFamily="49" charset="-128"/>
              </a:rPr>
              <a:t>THRESH_OTSU</a:t>
            </a:r>
            <a:r>
              <a:rPr lang="en-US" altLang="ja-JP" sz="1600" dirty="0">
                <a:latin typeface="ＭＳ ゴシック" panose="020B0609070205080204" pitchFamily="49" charset="-128"/>
                <a:ea typeface="ＭＳ ゴシック" panose="020B0609070205080204" pitchFamily="49" charset="-128"/>
              </a:rPr>
              <a:t>);</a:t>
            </a:r>
            <a:r>
              <a:rPr lang="en-US" altLang="ja-JP" sz="1600" dirty="0"/>
              <a:t>	</a:t>
            </a:r>
          </a:p>
          <a:p>
            <a:endParaRPr lang="en-US" altLang="ja-JP" sz="20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26</a:t>
            </a:fld>
            <a:endParaRPr lang="ja-JP" altLang="en-US">
              <a:solidFill>
                <a:srgbClr val="898989"/>
              </a:solidFill>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636683"/>
            <a:ext cx="2160000" cy="2160000"/>
          </a:xfrm>
          <a:prstGeom prst="rect">
            <a:avLst/>
          </a:prstGeom>
        </p:spPr>
      </p:pic>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0364" y="3636683"/>
            <a:ext cx="2160000" cy="2160000"/>
          </a:xfrm>
          <a:prstGeom prst="rect">
            <a:avLst/>
          </a:prstGeom>
        </p:spPr>
      </p:pic>
      <p:pic>
        <p:nvPicPr>
          <p:cNvPr id="5" name="図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2000" y="3636683"/>
            <a:ext cx="2160000" cy="2160000"/>
          </a:xfrm>
          <a:prstGeom prst="rect">
            <a:avLst/>
          </a:prstGeom>
        </p:spPr>
      </p:pic>
      <p:sp>
        <p:nvSpPr>
          <p:cNvPr id="7" name="右矢印 6"/>
          <p:cNvSpPr/>
          <p:nvPr/>
        </p:nvSpPr>
        <p:spPr>
          <a:xfrm>
            <a:off x="2771800" y="4509120"/>
            <a:ext cx="64819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5796016" y="4509120"/>
            <a:ext cx="64819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60069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幾何学変換</a:t>
            </a:r>
          </a:p>
        </p:txBody>
      </p:sp>
      <p:sp>
        <p:nvSpPr>
          <p:cNvPr id="3074" name="タイトル 1"/>
          <p:cNvSpPr>
            <a:spLocks noGrp="1"/>
          </p:cNvSpPr>
          <p:nvPr>
            <p:ph type="title"/>
          </p:nvPr>
        </p:nvSpPr>
        <p:spPr>
          <a:xfrm>
            <a:off x="457200" y="274638"/>
            <a:ext cx="8229600" cy="850900"/>
          </a:xfrm>
        </p:spPr>
        <p:txBody>
          <a:bodyPr/>
          <a:lstStyle/>
          <a:p>
            <a:pPr algn="l"/>
            <a:r>
              <a:rPr lang="ja-JP" altLang="en-US" sz="4000" dirty="0" smtClean="0"/>
              <a:t>サイズ変更</a:t>
            </a:r>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2000" dirty="0" smtClean="0"/>
              <a:t>指定</a:t>
            </a:r>
            <a:r>
              <a:rPr lang="ja-JP" altLang="en-US" sz="2000" dirty="0" smtClean="0">
                <a:solidFill>
                  <a:srgbClr val="FF0000"/>
                </a:solidFill>
              </a:rPr>
              <a:t>サイズ</a:t>
            </a:r>
            <a:r>
              <a:rPr lang="ja-JP" altLang="en-US" sz="2000" dirty="0" smtClean="0"/>
              <a:t>に変更</a:t>
            </a:r>
            <a:endParaRPr lang="en-US" altLang="ja-JP" sz="2000" dirty="0"/>
          </a:p>
          <a:p>
            <a:pPr marL="400050" lvl="1" indent="0">
              <a:buNone/>
            </a:pPr>
            <a:r>
              <a:rPr lang="en-US" altLang="ja-JP" sz="1600" dirty="0" smtClean="0">
                <a:latin typeface="ＭＳ ゴシック" panose="020B0609070205080204" pitchFamily="49" charset="-128"/>
                <a:ea typeface="ＭＳ ゴシック" panose="020B0609070205080204" pitchFamily="49" charset="-128"/>
                <a:hlinkClick r:id="rId3"/>
              </a:rPr>
              <a:t>resize</a:t>
            </a:r>
            <a:r>
              <a:rPr lang="en-US" altLang="ja-JP" sz="1600" dirty="0" smtClean="0">
                <a:latin typeface="ＭＳ ゴシック" panose="020B0609070205080204" pitchFamily="49" charset="-128"/>
                <a:ea typeface="ＭＳ ゴシック" panose="020B0609070205080204" pitchFamily="49" charset="-128"/>
              </a:rPr>
              <a:t>(</a:t>
            </a:r>
            <a:r>
              <a:rPr lang="en-US" altLang="ja-JP" sz="1600" dirty="0" err="1" smtClean="0">
                <a:latin typeface="ＭＳ ゴシック" panose="020B0609070205080204" pitchFamily="49" charset="-128"/>
                <a:ea typeface="ＭＳ ゴシック" panose="020B0609070205080204" pitchFamily="49" charset="-128"/>
              </a:rPr>
              <a:t>src_img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dst_img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FF0000"/>
                </a:solidFill>
                <a:latin typeface="ＭＳ ゴシック" panose="020B0609070205080204" pitchFamily="49" charset="-128"/>
                <a:ea typeface="ＭＳ ゴシック" panose="020B0609070205080204" pitchFamily="49" charset="-128"/>
              </a:rPr>
              <a:t>Size(640,480</a:t>
            </a:r>
            <a:r>
              <a:rPr lang="en-US" altLang="ja-JP" sz="1600" dirty="0" smtClean="0">
                <a:solidFill>
                  <a:srgbClr val="FF0000"/>
                </a:solidFill>
                <a:latin typeface="ＭＳ ゴシック" panose="020B0609070205080204" pitchFamily="49" charset="-128"/>
                <a:ea typeface="ＭＳ ゴシック" panose="020B0609070205080204" pitchFamily="49" charset="-128"/>
              </a:rPr>
              <a:t>)</a:t>
            </a:r>
            <a:r>
              <a:rPr lang="en-US" altLang="ja-JP" sz="1600" dirty="0" smtClean="0">
                <a:latin typeface="ＭＳ ゴシック" panose="020B0609070205080204" pitchFamily="49" charset="-128"/>
                <a:ea typeface="ＭＳ ゴシック" panose="020B0609070205080204" pitchFamily="49" charset="-128"/>
              </a:rPr>
              <a:t>);</a:t>
            </a:r>
          </a:p>
          <a:p>
            <a:pPr marL="400050" lvl="1" indent="0">
              <a:buNone/>
            </a:pPr>
            <a:endParaRPr lang="en-US" altLang="ja-JP" sz="1600" dirty="0" smtClean="0">
              <a:latin typeface="ＭＳ ゴシック" panose="020B0609070205080204" pitchFamily="49" charset="-128"/>
              <a:ea typeface="ＭＳ ゴシック" panose="020B0609070205080204" pitchFamily="49" charset="-128"/>
            </a:endParaRPr>
          </a:p>
          <a:p>
            <a:pPr marL="400050" lvl="1" indent="0">
              <a:buNone/>
            </a:pPr>
            <a:endParaRPr lang="en-US" altLang="ja-JP" sz="1600" dirty="0">
              <a:latin typeface="ＭＳ ゴシック" panose="020B0609070205080204" pitchFamily="49" charset="-128"/>
              <a:ea typeface="ＭＳ ゴシック" panose="020B0609070205080204" pitchFamily="49" charset="-128"/>
            </a:endParaRPr>
          </a:p>
          <a:p>
            <a:pPr marL="400050" lvl="1" indent="0">
              <a:buNone/>
            </a:pPr>
            <a:endParaRPr lang="en-US" altLang="ja-JP" sz="1600" dirty="0">
              <a:latin typeface="ＭＳ ゴシック" panose="020B0609070205080204" pitchFamily="49" charset="-128"/>
              <a:ea typeface="ＭＳ ゴシック" panose="020B0609070205080204" pitchFamily="49" charset="-128"/>
            </a:endParaRPr>
          </a:p>
          <a:p>
            <a:r>
              <a:rPr lang="ja-JP" altLang="en-US" sz="2000" dirty="0" smtClean="0"/>
              <a:t> </a:t>
            </a:r>
            <a:r>
              <a:rPr lang="ja-JP" altLang="en-US" sz="2000" dirty="0" smtClean="0">
                <a:solidFill>
                  <a:srgbClr val="FF0000"/>
                </a:solidFill>
              </a:rPr>
              <a:t>倍率</a:t>
            </a:r>
            <a:r>
              <a:rPr lang="ja-JP" altLang="en-US" sz="2000" dirty="0"/>
              <a:t>を指定してサイズを</a:t>
            </a:r>
            <a:r>
              <a:rPr lang="ja-JP" altLang="en-US" sz="2000" dirty="0" smtClean="0"/>
              <a:t>変更</a:t>
            </a:r>
            <a:endParaRPr lang="en-US" altLang="ja-JP" sz="2000" dirty="0" smtClean="0"/>
          </a:p>
          <a:p>
            <a:pPr marL="400050" lvl="1" indent="0">
              <a:buNone/>
            </a:pPr>
            <a:r>
              <a:rPr lang="en-US" altLang="ja-JP" sz="1600" dirty="0" smtClean="0">
                <a:latin typeface="ＭＳ ゴシック" panose="020B0609070205080204" pitchFamily="49" charset="-128"/>
                <a:ea typeface="ＭＳ ゴシック" panose="020B0609070205080204" pitchFamily="49" charset="-128"/>
                <a:hlinkClick r:id="rId3"/>
              </a:rPr>
              <a:t>resize</a:t>
            </a:r>
            <a:r>
              <a:rPr lang="en-US" altLang="ja-JP" sz="1600" dirty="0" smtClean="0">
                <a:latin typeface="ＭＳ ゴシック" panose="020B0609070205080204" pitchFamily="49" charset="-128"/>
                <a:ea typeface="ＭＳ ゴシック" panose="020B0609070205080204" pitchFamily="49" charset="-128"/>
              </a:rPr>
              <a:t>(</a:t>
            </a:r>
            <a:r>
              <a:rPr lang="en-US" altLang="ja-JP" sz="1600" dirty="0" err="1" smtClean="0">
                <a:latin typeface="ＭＳ ゴシック" panose="020B0609070205080204" pitchFamily="49" charset="-128"/>
                <a:ea typeface="ＭＳ ゴシック" panose="020B0609070205080204" pitchFamily="49" charset="-128"/>
              </a:rPr>
              <a:t>src_img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smtClean="0">
                <a:latin typeface="ＭＳ ゴシック" panose="020B0609070205080204" pitchFamily="49" charset="-128"/>
                <a:ea typeface="ＭＳ ゴシック" panose="020B0609070205080204" pitchFamily="49" charset="-128"/>
              </a:rPr>
              <a:t>dst_img</a:t>
            </a:r>
            <a:r>
              <a:rPr lang="en-US" altLang="ja-JP" sz="1600" dirty="0">
                <a:latin typeface="ＭＳ ゴシック" panose="020B0609070205080204" pitchFamily="49" charset="-128"/>
                <a:ea typeface="ＭＳ ゴシック" panose="020B0609070205080204" pitchFamily="49" charset="-128"/>
              </a:rPr>
              <a:t>, Size(), </a:t>
            </a:r>
            <a:r>
              <a:rPr lang="en-US" altLang="ja-JP" sz="1600" dirty="0">
                <a:solidFill>
                  <a:srgbClr val="FF0000"/>
                </a:solidFill>
                <a:latin typeface="ＭＳ ゴシック" panose="020B0609070205080204" pitchFamily="49" charset="-128"/>
                <a:ea typeface="ＭＳ ゴシック" panose="020B0609070205080204" pitchFamily="49" charset="-128"/>
              </a:rPr>
              <a:t>0.8</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FF0000"/>
                </a:solidFill>
                <a:latin typeface="ＭＳ ゴシック" panose="020B0609070205080204" pitchFamily="49" charset="-128"/>
                <a:ea typeface="ＭＳ ゴシック" panose="020B0609070205080204" pitchFamily="49" charset="-128"/>
              </a:rPr>
              <a:t>1.2</a:t>
            </a:r>
            <a:r>
              <a:rPr lang="en-US" altLang="ja-JP" sz="1600" dirty="0" smtClean="0">
                <a:latin typeface="ＭＳ ゴシック" panose="020B0609070205080204" pitchFamily="49" charset="-128"/>
                <a:ea typeface="ＭＳ ゴシック" panose="020B0609070205080204" pitchFamily="49" charset="-128"/>
              </a:rPr>
              <a:t>);</a:t>
            </a:r>
            <a:endParaRPr lang="en-US" altLang="ja-JP" sz="1600" dirty="0">
              <a:latin typeface="ＭＳ ゴシック" panose="020B0609070205080204" pitchFamily="49" charset="-128"/>
              <a:ea typeface="ＭＳ ゴシック" panose="020B0609070205080204" pitchFamily="49" charset="-128"/>
            </a:endParaRPr>
          </a:p>
          <a:p>
            <a:endParaRPr lang="en-US" altLang="ja-JP" sz="20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27</a:t>
            </a:fld>
            <a:endParaRPr lang="ja-JP" altLang="en-US">
              <a:solidFill>
                <a:srgbClr val="898989"/>
              </a:solidFill>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6800" y="4148725"/>
            <a:ext cx="2160000" cy="2160000"/>
          </a:xfrm>
          <a:prstGeom prst="rect">
            <a:avLst/>
          </a:prstGeom>
        </p:spPr>
      </p:pic>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6800" y="1268413"/>
            <a:ext cx="2700000" cy="2025000"/>
          </a:xfrm>
          <a:prstGeom prst="rect">
            <a:avLst/>
          </a:prstGeom>
        </p:spPr>
      </p:pic>
      <p:pic>
        <p:nvPicPr>
          <p:cNvPr id="5" name="図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5896" y="3707099"/>
            <a:ext cx="1730814" cy="2592000"/>
          </a:xfrm>
          <a:prstGeom prst="rect">
            <a:avLst/>
          </a:prstGeom>
        </p:spPr>
      </p:pic>
      <p:sp>
        <p:nvSpPr>
          <p:cNvPr id="7" name="上矢印 6"/>
          <p:cNvSpPr/>
          <p:nvPr/>
        </p:nvSpPr>
        <p:spPr>
          <a:xfrm>
            <a:off x="7377684" y="3436288"/>
            <a:ext cx="484632" cy="5280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左矢印 7"/>
          <p:cNvSpPr/>
          <p:nvPr/>
        </p:nvSpPr>
        <p:spPr>
          <a:xfrm>
            <a:off x="5546638" y="4930775"/>
            <a:ext cx="753554"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8570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幾何学変換</a:t>
            </a:r>
          </a:p>
        </p:txBody>
      </p:sp>
      <p:sp>
        <p:nvSpPr>
          <p:cNvPr id="3074" name="タイトル 1"/>
          <p:cNvSpPr>
            <a:spLocks noGrp="1"/>
          </p:cNvSpPr>
          <p:nvPr>
            <p:ph type="title"/>
          </p:nvPr>
        </p:nvSpPr>
        <p:spPr>
          <a:xfrm>
            <a:off x="457200" y="274638"/>
            <a:ext cx="8229600" cy="850900"/>
          </a:xfrm>
        </p:spPr>
        <p:txBody>
          <a:bodyPr/>
          <a:lstStyle/>
          <a:p>
            <a:pPr algn="l"/>
            <a:r>
              <a:rPr lang="ja-JP" altLang="en-US" sz="4000" dirty="0" smtClean="0"/>
              <a:t>アフィン変換 </a:t>
            </a:r>
            <a:r>
              <a:rPr lang="en-US" altLang="ja-JP" sz="4000" dirty="0" smtClean="0"/>
              <a:t>(1/2)</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en-US" altLang="ja-JP" sz="2000" dirty="0"/>
              <a:t>3</a:t>
            </a:r>
            <a:r>
              <a:rPr lang="ja-JP" altLang="en-US" sz="2000" dirty="0"/>
              <a:t>組の対応点</a:t>
            </a:r>
            <a:r>
              <a:rPr lang="ja-JP" altLang="en-US" sz="2000" dirty="0" smtClean="0"/>
              <a:t>から</a:t>
            </a:r>
            <a:r>
              <a:rPr lang="ja-JP" altLang="en-US" sz="2000" dirty="0" smtClean="0">
                <a:solidFill>
                  <a:srgbClr val="FF0000"/>
                </a:solidFill>
              </a:rPr>
              <a:t>変換行列</a:t>
            </a:r>
            <a:r>
              <a:rPr lang="ja-JP" altLang="en-US" sz="2000" dirty="0" smtClean="0"/>
              <a:t>を求め、</a:t>
            </a:r>
            <a:r>
              <a:rPr lang="ja-JP" altLang="en-US" sz="2000" dirty="0"/>
              <a:t>アフィン</a:t>
            </a:r>
            <a:r>
              <a:rPr lang="ja-JP" altLang="en-US" sz="2000" dirty="0" smtClean="0"/>
              <a:t>変換</a:t>
            </a:r>
            <a:endParaRPr lang="en-US" altLang="ja-JP" sz="2000" dirty="0" smtClean="0"/>
          </a:p>
          <a:p>
            <a:endParaRPr lang="en-US" altLang="ja-JP" sz="2000" dirty="0" smtClean="0"/>
          </a:p>
          <a:p>
            <a:pPr marL="400050" lvl="1" indent="0">
              <a:buNone/>
            </a:pPr>
            <a:r>
              <a:rPr lang="en-US" altLang="ja-JP" sz="1400" dirty="0" err="1" smtClean="0">
                <a:latin typeface="ＭＳ ゴシック" panose="020B0609070205080204" pitchFamily="49" charset="-128"/>
                <a:ea typeface="ＭＳ ゴシック" panose="020B0609070205080204" pitchFamily="49" charset="-128"/>
              </a:rPr>
              <a:t>const</a:t>
            </a:r>
            <a:r>
              <a:rPr lang="en-US" altLang="ja-JP" sz="1400" dirty="0" smtClean="0">
                <a:latin typeface="ＭＳ ゴシック" panose="020B0609070205080204" pitchFamily="49" charset="-128"/>
                <a:ea typeface="ＭＳ ゴシック" panose="020B0609070205080204" pitchFamily="49" charset="-128"/>
              </a:rPr>
              <a:t> </a:t>
            </a:r>
            <a:r>
              <a:rPr lang="en-US" altLang="ja-JP" sz="1400" dirty="0">
                <a:latin typeface="ＭＳ ゴシック" panose="020B0609070205080204" pitchFamily="49" charset="-128"/>
                <a:ea typeface="ＭＳ ゴシック" panose="020B0609070205080204" pitchFamily="49" charset="-128"/>
              </a:rPr>
              <a:t>Point2f </a:t>
            </a:r>
            <a:r>
              <a:rPr lang="en-US" altLang="ja-JP" sz="1400" dirty="0" err="1">
                <a:solidFill>
                  <a:srgbClr val="00B050"/>
                </a:solidFill>
                <a:latin typeface="ＭＳ ゴシック" panose="020B0609070205080204" pitchFamily="49" charset="-128"/>
                <a:ea typeface="ＭＳ ゴシック" panose="020B0609070205080204" pitchFamily="49" charset="-128"/>
              </a:rPr>
              <a:t>src_pt</a:t>
            </a:r>
            <a:r>
              <a:rPr lang="en-US" altLang="ja-JP" sz="1400" dirty="0">
                <a:latin typeface="ＭＳ ゴシック" panose="020B0609070205080204" pitchFamily="49" charset="-128"/>
                <a:ea typeface="ＭＳ ゴシック" panose="020B0609070205080204" pitchFamily="49" charset="-128"/>
              </a:rPr>
              <a:t>[] = </a:t>
            </a:r>
            <a:r>
              <a:rPr lang="en-US" altLang="ja-JP" sz="1400" dirty="0" smtClean="0">
                <a:latin typeface="ＭＳ ゴシック" panose="020B0609070205080204" pitchFamily="49" charset="-128"/>
                <a:ea typeface="ＭＳ ゴシック" panose="020B0609070205080204" pitchFamily="49" charset="-128"/>
              </a:rPr>
              <a:t>{ Point2f(200,200), Point2f(300,200), Point2f(200,300) };</a:t>
            </a:r>
          </a:p>
          <a:p>
            <a:pPr marL="400050" lvl="1" indent="0">
              <a:buNone/>
            </a:pPr>
            <a:r>
              <a:rPr lang="en-US" altLang="ja-JP" sz="1400" dirty="0" err="1" smtClean="0">
                <a:latin typeface="ＭＳ ゴシック" panose="020B0609070205080204" pitchFamily="49" charset="-128"/>
                <a:ea typeface="ＭＳ ゴシック" panose="020B0609070205080204" pitchFamily="49" charset="-128"/>
              </a:rPr>
              <a:t>const</a:t>
            </a:r>
            <a:r>
              <a:rPr lang="en-US" altLang="ja-JP" sz="1400" dirty="0" smtClean="0">
                <a:latin typeface="ＭＳ ゴシック" panose="020B0609070205080204" pitchFamily="49" charset="-128"/>
                <a:ea typeface="ＭＳ ゴシック" panose="020B0609070205080204" pitchFamily="49" charset="-128"/>
              </a:rPr>
              <a:t> </a:t>
            </a:r>
            <a:r>
              <a:rPr lang="en-US" altLang="ja-JP" sz="1400" dirty="0">
                <a:latin typeface="ＭＳ ゴシック" panose="020B0609070205080204" pitchFamily="49" charset="-128"/>
                <a:ea typeface="ＭＳ ゴシック" panose="020B0609070205080204" pitchFamily="49" charset="-128"/>
              </a:rPr>
              <a:t>Point2f </a:t>
            </a:r>
            <a:r>
              <a:rPr lang="en-US" altLang="ja-JP" sz="1400" dirty="0" err="1">
                <a:solidFill>
                  <a:srgbClr val="0070C0"/>
                </a:solidFill>
                <a:latin typeface="ＭＳ ゴシック" panose="020B0609070205080204" pitchFamily="49" charset="-128"/>
                <a:ea typeface="ＭＳ ゴシック" panose="020B0609070205080204" pitchFamily="49" charset="-128"/>
              </a:rPr>
              <a:t>dst_pt</a:t>
            </a:r>
            <a:r>
              <a:rPr lang="en-US" altLang="ja-JP" sz="1400" dirty="0">
                <a:latin typeface="ＭＳ ゴシック" panose="020B0609070205080204" pitchFamily="49" charset="-128"/>
                <a:ea typeface="ＭＳ ゴシック" panose="020B0609070205080204" pitchFamily="49" charset="-128"/>
              </a:rPr>
              <a:t>[] = </a:t>
            </a:r>
            <a:r>
              <a:rPr lang="en-US" altLang="ja-JP" sz="1400" dirty="0" smtClean="0">
                <a:latin typeface="ＭＳ ゴシック" panose="020B0609070205080204" pitchFamily="49" charset="-128"/>
                <a:ea typeface="ＭＳ ゴシック" panose="020B0609070205080204" pitchFamily="49" charset="-128"/>
              </a:rPr>
              <a:t>{ Point2f(200,250), Point2f(250,250), Point2f(250,350) };</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const</a:t>
            </a:r>
            <a:r>
              <a:rPr lang="en-US" altLang="ja-JP" sz="1600" dirty="0" smtClean="0">
                <a:latin typeface="ＭＳ ゴシック" panose="020B0609070205080204" pitchFamily="49" charset="-128"/>
                <a:ea typeface="ＭＳ ゴシック" panose="020B0609070205080204" pitchFamily="49" charset="-128"/>
              </a:rPr>
              <a:t> Mat </a:t>
            </a:r>
            <a:r>
              <a:rPr lang="en-US" altLang="ja-JP" sz="1600" dirty="0" err="1" smtClean="0">
                <a:solidFill>
                  <a:srgbClr val="FF0000"/>
                </a:solidFill>
                <a:latin typeface="ＭＳ ゴシック" panose="020B0609070205080204" pitchFamily="49" charset="-128"/>
                <a:ea typeface="ＭＳ ゴシック" panose="020B0609070205080204" pitchFamily="49" charset="-128"/>
              </a:rPr>
              <a:t>affine_matrix</a:t>
            </a:r>
            <a:r>
              <a:rPr lang="en-US" altLang="ja-JP" sz="1600" dirty="0" smtClean="0">
                <a:solidFill>
                  <a:srgbClr val="FF0000"/>
                </a:solidFill>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smtClean="0">
                <a:latin typeface="ＭＳ ゴシック" panose="020B0609070205080204" pitchFamily="49" charset="-128"/>
                <a:ea typeface="ＭＳ ゴシック" panose="020B0609070205080204" pitchFamily="49" charset="-128"/>
                <a:hlinkClick r:id="rId3"/>
              </a:rPr>
              <a:t>getAffineTransform</a:t>
            </a:r>
            <a:r>
              <a:rPr lang="en-US" altLang="ja-JP" sz="1600" dirty="0" smtClean="0">
                <a:latin typeface="ＭＳ ゴシック" panose="020B0609070205080204" pitchFamily="49" charset="-128"/>
                <a:ea typeface="ＭＳ ゴシック" panose="020B0609070205080204" pitchFamily="49" charset="-128"/>
              </a:rPr>
              <a:t>(</a:t>
            </a:r>
            <a:r>
              <a:rPr lang="en-US" altLang="ja-JP" sz="1600" dirty="0" err="1" smtClean="0">
                <a:solidFill>
                  <a:srgbClr val="00B050"/>
                </a:solidFill>
                <a:latin typeface="ＭＳ ゴシック" panose="020B0609070205080204" pitchFamily="49" charset="-128"/>
                <a:ea typeface="ＭＳ ゴシック" panose="020B0609070205080204" pitchFamily="49" charset="-128"/>
              </a:rPr>
              <a:t>src_pt</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smtClean="0">
                <a:solidFill>
                  <a:srgbClr val="0070C0"/>
                </a:solidFill>
                <a:latin typeface="ＭＳ ゴシック" panose="020B0609070205080204" pitchFamily="49" charset="-128"/>
                <a:ea typeface="ＭＳ ゴシック" panose="020B0609070205080204" pitchFamily="49" charset="-128"/>
              </a:rPr>
              <a:t>dst_pt</a:t>
            </a:r>
            <a:r>
              <a:rPr lang="en-US" altLang="ja-JP" sz="1600" dirty="0" smtClean="0">
                <a:latin typeface="ＭＳ ゴシック" panose="020B0609070205080204" pitchFamily="49" charset="-128"/>
                <a:ea typeface="ＭＳ ゴシック" panose="020B0609070205080204" pitchFamily="49" charset="-128"/>
              </a:rPr>
              <a:t>);</a:t>
            </a:r>
          </a:p>
          <a:p>
            <a:pPr marL="400050" lvl="1" indent="0">
              <a:buNone/>
            </a:pPr>
            <a:endParaRPr lang="en-US" altLang="ja-JP" sz="1600" dirty="0">
              <a:latin typeface="ＭＳ ゴシック" panose="020B0609070205080204" pitchFamily="49" charset="-128"/>
              <a:ea typeface="ＭＳ ゴシック" panose="020B0609070205080204" pitchFamily="49" charset="-128"/>
            </a:endParaRP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hlinkClick r:id="rId4"/>
              </a:rPr>
              <a:t>warpAffine</a:t>
            </a:r>
            <a:r>
              <a:rPr lang="en-US" altLang="ja-JP" sz="1600" dirty="0" smtClean="0">
                <a:latin typeface="ＭＳ ゴシック" panose="020B0609070205080204" pitchFamily="49" charset="-128"/>
                <a:ea typeface="ＭＳ ゴシック" panose="020B0609070205080204" pitchFamily="49" charset="-128"/>
              </a:rPr>
              <a:t>(</a:t>
            </a:r>
            <a:r>
              <a:rPr lang="en-US" altLang="ja-JP" sz="1600" dirty="0" err="1" smtClean="0">
                <a:latin typeface="ＭＳ ゴシック" panose="020B0609070205080204" pitchFamily="49" charset="-128"/>
                <a:ea typeface="ＭＳ ゴシック" panose="020B0609070205080204" pitchFamily="49" charset="-128"/>
              </a:rPr>
              <a:t>src_img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dst_img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solidFill>
                  <a:srgbClr val="FF0000"/>
                </a:solidFill>
                <a:latin typeface="ＭＳ ゴシック" panose="020B0609070205080204" pitchFamily="49" charset="-128"/>
                <a:ea typeface="ＭＳ ゴシック" panose="020B0609070205080204" pitchFamily="49" charset="-128"/>
              </a:rPr>
              <a:t>affine_matrix</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src_img.size</a:t>
            </a:r>
            <a:r>
              <a:rPr lang="en-US" altLang="ja-JP" sz="1600" dirty="0">
                <a:latin typeface="ＭＳ ゴシック" panose="020B0609070205080204" pitchFamily="49" charset="-128"/>
                <a:ea typeface="ＭＳ ゴシック" panose="020B0609070205080204" pitchFamily="49" charset="-128"/>
              </a:rPr>
              <a:t>());</a:t>
            </a:r>
            <a:r>
              <a:rPr lang="en-US" altLang="ja-JP" sz="1400" dirty="0">
                <a:latin typeface="ＭＳ ゴシック" panose="020B0609070205080204" pitchFamily="49" charset="-128"/>
                <a:ea typeface="ＭＳ ゴシック" panose="020B0609070205080204" pitchFamily="49" charset="-128"/>
              </a:rPr>
              <a:t>	</a:t>
            </a:r>
          </a:p>
          <a:p>
            <a:endParaRPr lang="en-US" altLang="ja-JP" sz="20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28</a:t>
            </a:fld>
            <a:endParaRPr lang="ja-JP" altLang="en-US">
              <a:solidFill>
                <a:srgbClr val="898989"/>
              </a:solidFill>
            </a:endParaRP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6632" y="3788569"/>
            <a:ext cx="2520000" cy="2520000"/>
          </a:xfrm>
          <a:prstGeom prst="rect">
            <a:avLst/>
          </a:prstGeom>
        </p:spPr>
      </p:pic>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9632" y="3788569"/>
            <a:ext cx="2520000" cy="2520000"/>
          </a:xfrm>
          <a:prstGeom prst="rect">
            <a:avLst/>
          </a:prstGeom>
        </p:spPr>
      </p:pic>
      <p:sp>
        <p:nvSpPr>
          <p:cNvPr id="5" name="右矢印 4"/>
          <p:cNvSpPr/>
          <p:nvPr/>
        </p:nvSpPr>
        <p:spPr>
          <a:xfrm>
            <a:off x="3923928" y="480625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65629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title"/>
          </p:nvPr>
        </p:nvSpPr>
        <p:spPr>
          <a:xfrm>
            <a:off x="457200" y="274638"/>
            <a:ext cx="8229600" cy="850900"/>
          </a:xfrm>
        </p:spPr>
        <p:txBody>
          <a:bodyPr/>
          <a:lstStyle/>
          <a:p>
            <a:pPr algn="l"/>
            <a:r>
              <a:rPr lang="en-US" altLang="ja-JP" sz="4000" dirty="0" err="1"/>
              <a:t>OpenCV</a:t>
            </a:r>
            <a:r>
              <a:rPr lang="ja-JP" altLang="en-US" sz="4000" dirty="0" smtClean="0"/>
              <a:t>概略 </a:t>
            </a:r>
            <a:r>
              <a:rPr lang="en-US" altLang="ja-JP" sz="4000" dirty="0" smtClean="0"/>
              <a:t>(1/2)</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en-US" altLang="ja-JP" sz="2800" dirty="0" err="1"/>
              <a:t>OpenCV</a:t>
            </a:r>
            <a:r>
              <a:rPr lang="en-US" altLang="ja-JP" sz="2800" dirty="0"/>
              <a:t> (Open Source Computer Vision) </a:t>
            </a:r>
            <a:endParaRPr lang="en-US" altLang="ja-JP" sz="2800" dirty="0" smtClean="0"/>
          </a:p>
          <a:p>
            <a:r>
              <a:rPr lang="ja-JP" altLang="en-US" sz="2800" dirty="0" smtClean="0"/>
              <a:t>コンピュータビジョン用の</a:t>
            </a:r>
            <a:r>
              <a:rPr lang="ja-JP" altLang="en-US" sz="2800" dirty="0"/>
              <a:t>画像処理</a:t>
            </a:r>
            <a:r>
              <a:rPr lang="ja-JP" altLang="en-US" sz="2800" dirty="0" smtClean="0"/>
              <a:t>ライブラリ</a:t>
            </a:r>
            <a:endParaRPr lang="en-US" altLang="ja-JP" sz="2800" dirty="0" smtClean="0"/>
          </a:p>
          <a:p>
            <a:r>
              <a:rPr lang="ja-JP" altLang="en-US" sz="2800" dirty="0" smtClean="0"/>
              <a:t>開発元</a:t>
            </a:r>
            <a:endParaRPr lang="en-US" altLang="ja-JP" sz="2800" dirty="0" smtClean="0"/>
          </a:p>
          <a:p>
            <a:pPr lvl="1"/>
            <a:r>
              <a:rPr lang="en-US" altLang="ja-JP" sz="2400" dirty="0" smtClean="0"/>
              <a:t>1999</a:t>
            </a:r>
            <a:r>
              <a:rPr lang="ja-JP" altLang="en-US" sz="2400" dirty="0" smtClean="0"/>
              <a:t>年</a:t>
            </a:r>
            <a:r>
              <a:rPr lang="en-US" altLang="ja-JP" sz="2400" dirty="0" smtClean="0"/>
              <a:t>〜</a:t>
            </a:r>
            <a:r>
              <a:rPr lang="ja-JP" altLang="en-US" sz="2400" dirty="0" smtClean="0"/>
              <a:t>   </a:t>
            </a:r>
            <a:r>
              <a:rPr lang="en-US" altLang="ja-JP" sz="2400" dirty="0" smtClean="0"/>
              <a:t>Intel </a:t>
            </a:r>
            <a:r>
              <a:rPr lang="ja-JP" altLang="en-US" sz="2400" dirty="0" smtClean="0"/>
              <a:t>開発開始</a:t>
            </a:r>
            <a:endParaRPr lang="en-US" altLang="ja-JP" sz="2400" dirty="0"/>
          </a:p>
          <a:p>
            <a:pPr lvl="1"/>
            <a:r>
              <a:rPr lang="en-US" altLang="ja-JP" sz="2400" dirty="0" smtClean="0"/>
              <a:t>2008</a:t>
            </a:r>
            <a:r>
              <a:rPr lang="ja-JP" altLang="en-US" sz="2400" dirty="0" smtClean="0"/>
              <a:t>年</a:t>
            </a:r>
            <a:r>
              <a:rPr lang="en-US" altLang="ja-JP" sz="2400" dirty="0" smtClean="0"/>
              <a:t>〜</a:t>
            </a:r>
            <a:r>
              <a:rPr lang="ja-JP" altLang="en-US" sz="2400" dirty="0" smtClean="0"/>
              <a:t>   </a:t>
            </a:r>
            <a:r>
              <a:rPr lang="en-US" altLang="ja-JP" sz="2400" dirty="0" smtClean="0"/>
              <a:t>Willow </a:t>
            </a:r>
            <a:r>
              <a:rPr lang="en-US" altLang="ja-JP" sz="2400" dirty="0"/>
              <a:t>Garage </a:t>
            </a:r>
            <a:r>
              <a:rPr lang="ja-JP" altLang="en-US" sz="2400" dirty="0" smtClean="0"/>
              <a:t>開発中</a:t>
            </a:r>
            <a:endParaRPr lang="en-US" altLang="ja-JP" sz="2400" dirty="0" smtClean="0"/>
          </a:p>
          <a:p>
            <a:r>
              <a:rPr lang="ja-JP" altLang="en-US" sz="2800" dirty="0" smtClean="0"/>
              <a:t>オープンソース </a:t>
            </a:r>
            <a:r>
              <a:rPr lang="en-US" altLang="ja-JP" sz="2800" dirty="0" smtClean="0"/>
              <a:t>(BSD</a:t>
            </a:r>
            <a:r>
              <a:rPr lang="ja-JP" altLang="en-US" sz="2800" dirty="0" smtClean="0"/>
              <a:t>ライセンス</a:t>
            </a:r>
            <a:r>
              <a:rPr lang="en-US" altLang="ja-JP" sz="2800" dirty="0" smtClean="0"/>
              <a:t>)</a:t>
            </a:r>
          </a:p>
          <a:p>
            <a:pPr lvl="1"/>
            <a:r>
              <a:rPr lang="ja-JP" altLang="en-US" sz="2400" dirty="0" smtClean="0"/>
              <a:t>無償、改変可能、再配布可能</a:t>
            </a:r>
            <a:endParaRPr lang="en-US" altLang="ja-JP" sz="2400" dirty="0" smtClean="0"/>
          </a:p>
          <a:p>
            <a:r>
              <a:rPr lang="ja-JP" altLang="en-US" sz="2800" dirty="0" smtClean="0"/>
              <a:t>豊富な機能</a:t>
            </a:r>
            <a:endParaRPr lang="en-US" altLang="ja-JP" sz="2800" dirty="0"/>
          </a:p>
          <a:p>
            <a:pPr lvl="1"/>
            <a:r>
              <a:rPr lang="ja-JP" altLang="en-US" sz="2400" dirty="0" smtClean="0"/>
              <a:t>複数のモジュールで機能を提供</a:t>
            </a:r>
            <a:endParaRPr lang="en-US" altLang="ja-JP" sz="24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2</a:t>
            </a:fld>
            <a:endParaRPr lang="ja-JP" altLang="en-US">
              <a:solidFill>
                <a:srgbClr val="898989"/>
              </a:solidFill>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176" y="3429000"/>
            <a:ext cx="2304256" cy="2781968"/>
          </a:xfrm>
          <a:prstGeom prst="rect">
            <a:avLst/>
          </a:prstGeom>
        </p:spPr>
      </p:pic>
    </p:spTree>
    <p:extLst>
      <p:ext uri="{BB962C8B-B14F-4D97-AF65-F5344CB8AC3E}">
        <p14:creationId xmlns:p14="http://schemas.microsoft.com/office/powerpoint/2010/main" val="3608025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幾何学変換</a:t>
            </a:r>
          </a:p>
        </p:txBody>
      </p:sp>
      <p:sp>
        <p:nvSpPr>
          <p:cNvPr id="3074" name="タイトル 1"/>
          <p:cNvSpPr>
            <a:spLocks noGrp="1"/>
          </p:cNvSpPr>
          <p:nvPr>
            <p:ph type="title"/>
          </p:nvPr>
        </p:nvSpPr>
        <p:spPr>
          <a:xfrm>
            <a:off x="457200" y="274638"/>
            <a:ext cx="8229600" cy="850900"/>
          </a:xfrm>
        </p:spPr>
        <p:txBody>
          <a:bodyPr/>
          <a:lstStyle/>
          <a:p>
            <a:pPr algn="l"/>
            <a:r>
              <a:rPr lang="ja-JP" altLang="en-US" sz="4000" dirty="0" smtClean="0"/>
              <a:t>アフィン変換 </a:t>
            </a:r>
            <a:r>
              <a:rPr lang="en-US" altLang="ja-JP" sz="4000" dirty="0" smtClean="0"/>
              <a:t>(2/2)</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2000" dirty="0" smtClean="0"/>
              <a:t> </a:t>
            </a:r>
            <a:r>
              <a:rPr lang="ja-JP" altLang="en-US" sz="2000" dirty="0" smtClean="0">
                <a:solidFill>
                  <a:srgbClr val="00B050"/>
                </a:solidFill>
              </a:rPr>
              <a:t>中心座標</a:t>
            </a:r>
            <a:r>
              <a:rPr lang="ja-JP" altLang="en-US" sz="2000" dirty="0" smtClean="0"/>
              <a:t>、</a:t>
            </a:r>
            <a:r>
              <a:rPr lang="ja-JP" altLang="en-US" sz="2000" dirty="0" smtClean="0">
                <a:solidFill>
                  <a:schemeClr val="accent6"/>
                </a:solidFill>
              </a:rPr>
              <a:t>回転角度</a:t>
            </a:r>
            <a:r>
              <a:rPr lang="ja-JP" altLang="en-US" sz="2000" dirty="0" smtClean="0"/>
              <a:t>、</a:t>
            </a:r>
            <a:r>
              <a:rPr lang="ja-JP" altLang="en-US" sz="2000" dirty="0" smtClean="0">
                <a:solidFill>
                  <a:srgbClr val="0070C0"/>
                </a:solidFill>
              </a:rPr>
              <a:t>倍率</a:t>
            </a:r>
            <a:r>
              <a:rPr lang="ja-JP" altLang="en-US" sz="2000" dirty="0" smtClean="0"/>
              <a:t>から</a:t>
            </a:r>
            <a:r>
              <a:rPr lang="ja-JP" altLang="en-US" sz="2000" dirty="0" smtClean="0">
                <a:solidFill>
                  <a:srgbClr val="FF0000"/>
                </a:solidFill>
              </a:rPr>
              <a:t>変換</a:t>
            </a:r>
            <a:r>
              <a:rPr lang="ja-JP" altLang="en-US" sz="2000" dirty="0">
                <a:solidFill>
                  <a:srgbClr val="FF0000"/>
                </a:solidFill>
              </a:rPr>
              <a:t>行列</a:t>
            </a:r>
            <a:r>
              <a:rPr lang="ja-JP" altLang="en-US" sz="2000" dirty="0"/>
              <a:t>を</a:t>
            </a:r>
            <a:r>
              <a:rPr lang="ja-JP" altLang="en-US" sz="2000" dirty="0" smtClean="0"/>
              <a:t>求め、</a:t>
            </a:r>
            <a:r>
              <a:rPr lang="ja-JP" altLang="en-US" sz="2000" dirty="0"/>
              <a:t>アフィン</a:t>
            </a:r>
            <a:r>
              <a:rPr lang="ja-JP" altLang="en-US" sz="2000" dirty="0" smtClean="0"/>
              <a:t>変換</a:t>
            </a:r>
            <a:r>
              <a:rPr lang="en-US" altLang="ja-JP" sz="2000" dirty="0" smtClean="0"/>
              <a:t/>
            </a:r>
            <a:br>
              <a:rPr lang="en-US" altLang="ja-JP" sz="2000" dirty="0" smtClean="0"/>
            </a:br>
            <a:r>
              <a:rPr lang="en-US" altLang="ja-JP" sz="1800" dirty="0" smtClean="0"/>
              <a:t>(</a:t>
            </a:r>
            <a:r>
              <a:rPr lang="ja-JP" altLang="en-US" sz="1800" dirty="0" smtClean="0"/>
              <a:t>回転角度は反時計回り</a:t>
            </a:r>
            <a:r>
              <a:rPr lang="en-US" altLang="ja-JP" sz="1800" dirty="0" smtClean="0"/>
              <a:t>)</a:t>
            </a:r>
          </a:p>
          <a:p>
            <a:endParaRPr lang="en-US" altLang="ja-JP" sz="1800" dirty="0" smtClean="0"/>
          </a:p>
          <a:p>
            <a:pPr marL="400050" lvl="1" indent="0">
              <a:buNone/>
            </a:pPr>
            <a:r>
              <a:rPr lang="en-US" altLang="ja-JP" sz="1600" dirty="0" smtClean="0">
                <a:latin typeface="ＭＳ ゴシック" panose="020B0609070205080204" pitchFamily="49" charset="-128"/>
                <a:ea typeface="ＭＳ ゴシック" panose="020B0609070205080204" pitchFamily="49" charset="-128"/>
              </a:rPr>
              <a:t>Point2f </a:t>
            </a:r>
            <a:r>
              <a:rPr lang="en-US" altLang="ja-JP" sz="1600" dirty="0">
                <a:solidFill>
                  <a:srgbClr val="00B050"/>
                </a:solidFill>
                <a:latin typeface="ＭＳ ゴシック" panose="020B0609070205080204" pitchFamily="49" charset="-128"/>
                <a:ea typeface="ＭＳ ゴシック" panose="020B0609070205080204" pitchFamily="49" charset="-128"/>
              </a:rPr>
              <a:t>center</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src_img.cols</a:t>
            </a:r>
            <a:r>
              <a:rPr lang="en-US" altLang="ja-JP" sz="1600" dirty="0">
                <a:latin typeface="ＭＳ ゴシック" panose="020B0609070205080204" pitchFamily="49" charset="-128"/>
                <a:ea typeface="ＭＳ ゴシック" panose="020B0609070205080204" pitchFamily="49" charset="-128"/>
              </a:rPr>
              <a:t>*0.5, </a:t>
            </a:r>
            <a:r>
              <a:rPr lang="en-US" altLang="ja-JP" sz="1600" dirty="0" err="1">
                <a:latin typeface="ＭＳ ゴシック" panose="020B0609070205080204" pitchFamily="49" charset="-128"/>
                <a:ea typeface="ＭＳ ゴシック" panose="020B0609070205080204" pitchFamily="49" charset="-128"/>
              </a:rPr>
              <a:t>src_img.rows</a:t>
            </a:r>
            <a:r>
              <a:rPr lang="en-US" altLang="ja-JP" sz="1600" dirty="0">
                <a:latin typeface="ＭＳ ゴシック" panose="020B0609070205080204" pitchFamily="49" charset="-128"/>
                <a:ea typeface="ＭＳ ゴシック" panose="020B0609070205080204" pitchFamily="49" charset="-128"/>
              </a:rPr>
              <a:t>*0.5</a:t>
            </a:r>
            <a:r>
              <a:rPr lang="en-US" altLang="ja-JP" sz="1600" dirty="0" smtClean="0">
                <a:latin typeface="ＭＳ ゴシック" panose="020B0609070205080204" pitchFamily="49" charset="-128"/>
                <a:ea typeface="ＭＳ ゴシック" panose="020B0609070205080204" pitchFamily="49" charset="-128"/>
              </a:rPr>
              <a:t>);</a:t>
            </a:r>
          </a:p>
          <a:p>
            <a:pPr marL="400050" lvl="1" indent="0">
              <a:buNone/>
            </a:pPr>
            <a:r>
              <a:rPr lang="en-US" altLang="ja-JP" sz="1600" dirty="0" smtClean="0">
                <a:latin typeface="ＭＳ ゴシック" panose="020B0609070205080204" pitchFamily="49" charset="-128"/>
                <a:ea typeface="ＭＳ ゴシック" panose="020B0609070205080204" pitchFamily="49" charset="-128"/>
              </a:rPr>
              <a:t>float </a:t>
            </a:r>
            <a:r>
              <a:rPr lang="en-US" altLang="ja-JP" sz="1600" dirty="0" smtClean="0">
                <a:solidFill>
                  <a:schemeClr val="accent6"/>
                </a:solidFill>
                <a:latin typeface="ＭＳ ゴシック" panose="020B0609070205080204" pitchFamily="49" charset="-128"/>
                <a:ea typeface="ＭＳ ゴシック" panose="020B0609070205080204" pitchFamily="49" charset="-128"/>
              </a:rPr>
              <a:t>angle </a:t>
            </a:r>
            <a:r>
              <a:rPr lang="en-US" altLang="ja-JP" sz="1600" dirty="0" smtClean="0">
                <a:latin typeface="ＭＳ ゴシック" panose="020B0609070205080204" pitchFamily="49" charset="-128"/>
                <a:ea typeface="ＭＳ ゴシック" panose="020B0609070205080204" pitchFamily="49" charset="-128"/>
              </a:rPr>
              <a:t>= 45.0, </a:t>
            </a:r>
            <a:r>
              <a:rPr lang="en-US" altLang="ja-JP" sz="1600" dirty="0" smtClean="0">
                <a:solidFill>
                  <a:srgbClr val="0070C0"/>
                </a:solidFill>
                <a:latin typeface="ＭＳ ゴシック" panose="020B0609070205080204" pitchFamily="49" charset="-128"/>
                <a:ea typeface="ＭＳ ゴシック" panose="020B0609070205080204" pitchFamily="49" charset="-128"/>
              </a:rPr>
              <a:t>scale</a:t>
            </a:r>
            <a:r>
              <a:rPr lang="en-US" altLang="ja-JP" sz="1600" dirty="0" smtClean="0">
                <a:latin typeface="ＭＳ ゴシック" panose="020B0609070205080204" pitchFamily="49" charset="-128"/>
                <a:ea typeface="ＭＳ ゴシック" panose="020B0609070205080204" pitchFamily="49" charset="-128"/>
              </a:rPr>
              <a:t> = 1.0;</a:t>
            </a:r>
            <a:endParaRPr lang="en-US" altLang="ja-JP" sz="1600" dirty="0">
              <a:latin typeface="ＭＳ ゴシック" panose="020B0609070205080204" pitchFamily="49" charset="-128"/>
              <a:ea typeface="ＭＳ ゴシック" panose="020B0609070205080204" pitchFamily="49" charset="-128"/>
            </a:endParaRPr>
          </a:p>
          <a:p>
            <a:pPr marL="400050" lvl="1" indent="0">
              <a:buNone/>
            </a:pPr>
            <a:r>
              <a:rPr lang="fr-FR" altLang="ja-JP" sz="1600" dirty="0" smtClean="0">
                <a:latin typeface="ＭＳ ゴシック" panose="020B0609070205080204" pitchFamily="49" charset="-128"/>
                <a:ea typeface="ＭＳ ゴシック" panose="020B0609070205080204" pitchFamily="49" charset="-128"/>
              </a:rPr>
              <a:t>const </a:t>
            </a:r>
            <a:r>
              <a:rPr lang="fr-FR" altLang="ja-JP" sz="1600" dirty="0">
                <a:latin typeface="ＭＳ ゴシック" panose="020B0609070205080204" pitchFamily="49" charset="-128"/>
                <a:ea typeface="ＭＳ ゴシック" panose="020B0609070205080204" pitchFamily="49" charset="-128"/>
              </a:rPr>
              <a:t>Mat </a:t>
            </a:r>
            <a:r>
              <a:rPr lang="fr-FR" altLang="ja-JP" sz="1600" dirty="0" smtClean="0">
                <a:solidFill>
                  <a:srgbClr val="FF0000"/>
                </a:solidFill>
                <a:latin typeface="ＭＳ ゴシック" panose="020B0609070205080204" pitchFamily="49" charset="-128"/>
                <a:ea typeface="ＭＳ ゴシック" panose="020B0609070205080204" pitchFamily="49" charset="-128"/>
              </a:rPr>
              <a:t>affine_matrix2</a:t>
            </a:r>
            <a:r>
              <a:rPr lang="fr-FR" altLang="ja-JP" sz="1600" dirty="0" smtClean="0">
                <a:latin typeface="ＭＳ ゴシック" panose="020B0609070205080204" pitchFamily="49" charset="-128"/>
                <a:ea typeface="ＭＳ ゴシック" panose="020B0609070205080204" pitchFamily="49" charset="-128"/>
              </a:rPr>
              <a:t> = </a:t>
            </a:r>
            <a:r>
              <a:rPr lang="fr-FR" altLang="ja-JP" sz="1600" dirty="0">
                <a:latin typeface="ＭＳ ゴシック" panose="020B0609070205080204" pitchFamily="49" charset="-128"/>
                <a:ea typeface="ＭＳ ゴシック" panose="020B0609070205080204" pitchFamily="49" charset="-128"/>
                <a:hlinkClick r:id="rId3"/>
              </a:rPr>
              <a:t>getRotationMatrix2D</a:t>
            </a:r>
            <a:r>
              <a:rPr lang="fr-FR" altLang="ja-JP" sz="1600" dirty="0">
                <a:latin typeface="ＭＳ ゴシック" panose="020B0609070205080204" pitchFamily="49" charset="-128"/>
                <a:ea typeface="ＭＳ ゴシック" panose="020B0609070205080204" pitchFamily="49" charset="-128"/>
              </a:rPr>
              <a:t>(</a:t>
            </a:r>
            <a:r>
              <a:rPr lang="fr-FR" altLang="ja-JP" sz="1600" dirty="0">
                <a:solidFill>
                  <a:srgbClr val="00B050"/>
                </a:solidFill>
                <a:latin typeface="ＭＳ ゴシック" panose="020B0609070205080204" pitchFamily="49" charset="-128"/>
                <a:ea typeface="ＭＳ ゴシック" panose="020B0609070205080204" pitchFamily="49" charset="-128"/>
              </a:rPr>
              <a:t>center</a:t>
            </a:r>
            <a:r>
              <a:rPr lang="fr-FR" altLang="ja-JP" sz="1600" dirty="0">
                <a:latin typeface="ＭＳ ゴシック" panose="020B0609070205080204" pitchFamily="49" charset="-128"/>
                <a:ea typeface="ＭＳ ゴシック" panose="020B0609070205080204" pitchFamily="49" charset="-128"/>
              </a:rPr>
              <a:t>, </a:t>
            </a:r>
            <a:r>
              <a:rPr lang="fr-FR" altLang="ja-JP" sz="1600" dirty="0" smtClean="0">
                <a:solidFill>
                  <a:schemeClr val="accent6"/>
                </a:solidFill>
                <a:latin typeface="ＭＳ ゴシック" panose="020B0609070205080204" pitchFamily="49" charset="-128"/>
                <a:ea typeface="ＭＳ ゴシック" panose="020B0609070205080204" pitchFamily="49" charset="-128"/>
              </a:rPr>
              <a:t>angle</a:t>
            </a:r>
            <a:r>
              <a:rPr lang="fr-FR" altLang="ja-JP" sz="1600" dirty="0" smtClean="0">
                <a:latin typeface="ＭＳ ゴシック" panose="020B0609070205080204" pitchFamily="49" charset="-128"/>
                <a:ea typeface="ＭＳ ゴシック" panose="020B0609070205080204" pitchFamily="49" charset="-128"/>
              </a:rPr>
              <a:t>, </a:t>
            </a:r>
            <a:r>
              <a:rPr lang="fr-FR" altLang="ja-JP" sz="1600" dirty="0" smtClean="0">
                <a:solidFill>
                  <a:srgbClr val="0070C0"/>
                </a:solidFill>
                <a:latin typeface="ＭＳ ゴシック" panose="020B0609070205080204" pitchFamily="49" charset="-128"/>
                <a:ea typeface="ＭＳ ゴシック" panose="020B0609070205080204" pitchFamily="49" charset="-128"/>
              </a:rPr>
              <a:t>scale</a:t>
            </a:r>
            <a:r>
              <a:rPr lang="fr-FR" altLang="ja-JP" sz="1600" dirty="0" smtClean="0">
                <a:latin typeface="ＭＳ ゴシック" panose="020B0609070205080204" pitchFamily="49" charset="-128"/>
                <a:ea typeface="ＭＳ ゴシック" panose="020B0609070205080204" pitchFamily="49" charset="-128"/>
              </a:rPr>
              <a:t>);</a:t>
            </a:r>
          </a:p>
          <a:p>
            <a:pPr marL="400050" lvl="1" indent="0">
              <a:buNone/>
            </a:pPr>
            <a:endParaRPr lang="fr-FR" altLang="ja-JP" sz="1600" dirty="0">
              <a:latin typeface="ＭＳ ゴシック" panose="020B0609070205080204" pitchFamily="49" charset="-128"/>
              <a:ea typeface="ＭＳ ゴシック" panose="020B0609070205080204" pitchFamily="49" charset="-128"/>
            </a:endParaRPr>
          </a:p>
          <a:p>
            <a:pPr marL="400050" lvl="1" indent="0">
              <a:buNone/>
            </a:pPr>
            <a:r>
              <a:rPr lang="en-US" altLang="ja-JP" sz="1600" dirty="0" err="1">
                <a:latin typeface="ＭＳ ゴシック" panose="020B0609070205080204" pitchFamily="49" charset="-128"/>
                <a:ea typeface="ＭＳ ゴシック" panose="020B0609070205080204" pitchFamily="49" charset="-128"/>
                <a:hlinkClick r:id="rId4"/>
              </a:rPr>
              <a:t>warpAffine</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src_img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dst_img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FF0000"/>
                </a:solidFill>
                <a:latin typeface="ＭＳ ゴシック" panose="020B0609070205080204" pitchFamily="49" charset="-128"/>
                <a:ea typeface="ＭＳ ゴシック" panose="020B0609070205080204" pitchFamily="49" charset="-128"/>
              </a:rPr>
              <a:t>affine_matrix2</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src_img.size</a:t>
            </a:r>
            <a:r>
              <a:rPr lang="en-US" altLang="ja-JP" sz="1600" dirty="0">
                <a:latin typeface="ＭＳ ゴシック" panose="020B0609070205080204" pitchFamily="49" charset="-128"/>
                <a:ea typeface="ＭＳ ゴシック" panose="020B0609070205080204" pitchFamily="49" charset="-128"/>
              </a:rPr>
              <a:t>());	</a:t>
            </a:r>
          </a:p>
          <a:p>
            <a:endParaRPr lang="en-US" altLang="ja-JP" sz="20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29</a:t>
            </a:fld>
            <a:endParaRPr lang="ja-JP" altLang="en-US">
              <a:solidFill>
                <a:srgbClr val="898989"/>
              </a:solidFill>
            </a:endParaRP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6632" y="3788725"/>
            <a:ext cx="2520000" cy="2520000"/>
          </a:xfrm>
          <a:prstGeom prst="rect">
            <a:avLst/>
          </a:prstGeom>
        </p:spPr>
      </p:pic>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9632" y="3788725"/>
            <a:ext cx="2520000" cy="2520000"/>
          </a:xfrm>
          <a:prstGeom prst="rect">
            <a:avLst/>
          </a:prstGeom>
        </p:spPr>
      </p:pic>
      <p:sp>
        <p:nvSpPr>
          <p:cNvPr id="7" name="右矢印 6"/>
          <p:cNvSpPr/>
          <p:nvPr/>
        </p:nvSpPr>
        <p:spPr>
          <a:xfrm>
            <a:off x="3923928" y="480640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76165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幾何学変換</a:t>
            </a:r>
          </a:p>
        </p:txBody>
      </p:sp>
      <p:sp>
        <p:nvSpPr>
          <p:cNvPr id="3074" name="タイトル 1"/>
          <p:cNvSpPr>
            <a:spLocks noGrp="1"/>
          </p:cNvSpPr>
          <p:nvPr>
            <p:ph type="title"/>
          </p:nvPr>
        </p:nvSpPr>
        <p:spPr>
          <a:xfrm>
            <a:off x="457200" y="274638"/>
            <a:ext cx="8229600" cy="850900"/>
          </a:xfrm>
        </p:spPr>
        <p:txBody>
          <a:bodyPr/>
          <a:lstStyle/>
          <a:p>
            <a:pPr algn="l"/>
            <a:r>
              <a:rPr lang="ja-JP" altLang="en-US" sz="4000" dirty="0" smtClean="0"/>
              <a:t>透視変換</a:t>
            </a:r>
          </a:p>
        </p:txBody>
      </p:sp>
      <p:sp>
        <p:nvSpPr>
          <p:cNvPr id="3075" name="コンテンツ プレースホルダ 2"/>
          <p:cNvSpPr>
            <a:spLocks noGrp="1"/>
          </p:cNvSpPr>
          <p:nvPr>
            <p:ph idx="1"/>
          </p:nvPr>
        </p:nvSpPr>
        <p:spPr>
          <a:xfrm>
            <a:off x="457200" y="1268413"/>
            <a:ext cx="8229600" cy="5040312"/>
          </a:xfrm>
        </p:spPr>
        <p:txBody>
          <a:bodyPr/>
          <a:lstStyle/>
          <a:p>
            <a:r>
              <a:rPr lang="en-US" altLang="ja-JP" sz="2000" dirty="0"/>
              <a:t>4</a:t>
            </a:r>
            <a:r>
              <a:rPr lang="ja-JP" altLang="en-US" sz="2000" dirty="0"/>
              <a:t>組の対応点</a:t>
            </a:r>
            <a:r>
              <a:rPr lang="ja-JP" altLang="en-US" sz="2000" dirty="0" smtClean="0"/>
              <a:t>から</a:t>
            </a:r>
            <a:r>
              <a:rPr lang="ja-JP" altLang="en-US" sz="2000" dirty="0" smtClean="0">
                <a:solidFill>
                  <a:srgbClr val="FF0000"/>
                </a:solidFill>
              </a:rPr>
              <a:t>変換</a:t>
            </a:r>
            <a:r>
              <a:rPr lang="ja-JP" altLang="en-US" sz="2000" dirty="0">
                <a:solidFill>
                  <a:srgbClr val="FF0000"/>
                </a:solidFill>
              </a:rPr>
              <a:t>行列</a:t>
            </a:r>
            <a:r>
              <a:rPr lang="ja-JP" altLang="en-US" sz="2000" dirty="0"/>
              <a:t>を</a:t>
            </a:r>
            <a:r>
              <a:rPr lang="ja-JP" altLang="en-US" sz="2000" dirty="0" smtClean="0"/>
              <a:t>求め、</a:t>
            </a:r>
            <a:r>
              <a:rPr lang="ja-JP" altLang="en-US" sz="2000" dirty="0"/>
              <a:t>透視</a:t>
            </a:r>
            <a:r>
              <a:rPr lang="ja-JP" altLang="en-US" sz="2000" dirty="0" smtClean="0"/>
              <a:t>変換</a:t>
            </a:r>
            <a:endParaRPr lang="en-US" altLang="ja-JP" sz="2000" dirty="0" smtClean="0"/>
          </a:p>
          <a:p>
            <a:pPr marL="400050" lvl="1" indent="0">
              <a:buNone/>
            </a:pPr>
            <a:r>
              <a:rPr lang="en-US" altLang="ja-JP" sz="1400" dirty="0" err="1" smtClean="0">
                <a:latin typeface="ＭＳ ゴシック" panose="020B0609070205080204" pitchFamily="49" charset="-128"/>
                <a:ea typeface="ＭＳ ゴシック" panose="020B0609070205080204" pitchFamily="49" charset="-128"/>
              </a:rPr>
              <a:t>const</a:t>
            </a:r>
            <a:r>
              <a:rPr lang="en-US" altLang="ja-JP" sz="1400" dirty="0" smtClean="0">
                <a:latin typeface="ＭＳ ゴシック" panose="020B0609070205080204" pitchFamily="49" charset="-128"/>
                <a:ea typeface="ＭＳ ゴシック" panose="020B0609070205080204" pitchFamily="49" charset="-128"/>
              </a:rPr>
              <a:t> </a:t>
            </a:r>
            <a:r>
              <a:rPr lang="en-US" altLang="ja-JP" sz="1400" dirty="0">
                <a:latin typeface="ＭＳ ゴシック" panose="020B0609070205080204" pitchFamily="49" charset="-128"/>
                <a:ea typeface="ＭＳ ゴシック" panose="020B0609070205080204" pitchFamily="49" charset="-128"/>
              </a:rPr>
              <a:t>Point2f </a:t>
            </a:r>
            <a:r>
              <a:rPr lang="en-US" altLang="ja-JP" sz="1400" dirty="0">
                <a:solidFill>
                  <a:srgbClr val="0070C0"/>
                </a:solidFill>
                <a:latin typeface="ＭＳ ゴシック" panose="020B0609070205080204" pitchFamily="49" charset="-128"/>
                <a:ea typeface="ＭＳ ゴシック" panose="020B0609070205080204" pitchFamily="49" charset="-128"/>
              </a:rPr>
              <a:t>pts1</a:t>
            </a:r>
            <a:r>
              <a:rPr lang="en-US" altLang="ja-JP" sz="1400" dirty="0">
                <a:latin typeface="ＭＳ ゴシック" panose="020B0609070205080204" pitchFamily="49" charset="-128"/>
                <a:ea typeface="ＭＳ ゴシック" panose="020B0609070205080204" pitchFamily="49" charset="-128"/>
              </a:rPr>
              <a:t>[] = </a:t>
            </a:r>
            <a:r>
              <a:rPr lang="en-US" altLang="ja-JP" sz="1400" dirty="0" smtClean="0">
                <a:latin typeface="ＭＳ ゴシック" panose="020B0609070205080204" pitchFamily="49" charset="-128"/>
                <a:ea typeface="ＭＳ ゴシック" panose="020B0609070205080204" pitchFamily="49" charset="-128"/>
              </a:rPr>
              <a:t>{</a:t>
            </a:r>
          </a:p>
          <a:p>
            <a:pPr marL="400050" lvl="1" indent="0">
              <a:buNone/>
            </a:pPr>
            <a:r>
              <a:rPr lang="en-US" altLang="ja-JP" sz="1400" dirty="0">
                <a:latin typeface="ＭＳ ゴシック" panose="020B0609070205080204" pitchFamily="49" charset="-128"/>
                <a:ea typeface="ＭＳ ゴシック" panose="020B0609070205080204" pitchFamily="49" charset="-128"/>
              </a:rPr>
              <a:t> </a:t>
            </a:r>
            <a:r>
              <a:rPr lang="en-US" altLang="ja-JP" sz="1400" dirty="0" smtClean="0">
                <a:latin typeface="ＭＳ ゴシック" panose="020B0609070205080204" pitchFamily="49" charset="-128"/>
                <a:ea typeface="ＭＳ ゴシック" panose="020B0609070205080204" pitchFamily="49" charset="-128"/>
              </a:rPr>
              <a:t>         </a:t>
            </a:r>
            <a:r>
              <a:rPr lang="ja-JP" altLang="en-US" sz="1400" dirty="0" smtClean="0">
                <a:latin typeface="ＭＳ ゴシック" panose="020B0609070205080204" pitchFamily="49" charset="-128"/>
                <a:ea typeface="ＭＳ ゴシック" panose="020B0609070205080204" pitchFamily="49" charset="-128"/>
              </a:rPr>
              <a:t> </a:t>
            </a:r>
            <a:r>
              <a:rPr lang="en-US" altLang="ja-JP" sz="1400" dirty="0" smtClean="0">
                <a:latin typeface="ＭＳ ゴシック" panose="020B0609070205080204" pitchFamily="49" charset="-128"/>
                <a:ea typeface="ＭＳ ゴシック" panose="020B0609070205080204" pitchFamily="49" charset="-128"/>
              </a:rPr>
              <a:t>Point2f(200,200</a:t>
            </a:r>
            <a:r>
              <a:rPr lang="en-US" altLang="ja-JP" sz="1400" dirty="0">
                <a:latin typeface="ＭＳ ゴシック" panose="020B0609070205080204" pitchFamily="49" charset="-128"/>
                <a:ea typeface="ＭＳ ゴシック" panose="020B0609070205080204" pitchFamily="49" charset="-128"/>
              </a:rPr>
              <a:t>), Point2f(300,200</a:t>
            </a:r>
            <a:r>
              <a:rPr lang="en-US" altLang="ja-JP" sz="1400" dirty="0" smtClean="0">
                <a:latin typeface="ＭＳ ゴシック" panose="020B0609070205080204" pitchFamily="49" charset="-128"/>
                <a:ea typeface="ＭＳ ゴシック" panose="020B0609070205080204" pitchFamily="49" charset="-128"/>
              </a:rPr>
              <a:t>),</a:t>
            </a:r>
            <a:r>
              <a:rPr lang="ja-JP" altLang="en-US" sz="1400" dirty="0" smtClean="0">
                <a:latin typeface="ＭＳ ゴシック" panose="020B0609070205080204" pitchFamily="49" charset="-128"/>
                <a:ea typeface="ＭＳ ゴシック" panose="020B0609070205080204" pitchFamily="49" charset="-128"/>
              </a:rPr>
              <a:t> </a:t>
            </a:r>
            <a:r>
              <a:rPr lang="en-US" altLang="ja-JP" sz="1400" dirty="0" smtClean="0">
                <a:latin typeface="ＭＳ ゴシック" panose="020B0609070205080204" pitchFamily="49" charset="-128"/>
                <a:ea typeface="ＭＳ ゴシック" panose="020B0609070205080204" pitchFamily="49" charset="-128"/>
              </a:rPr>
              <a:t>Point2f(300,300</a:t>
            </a:r>
            <a:r>
              <a:rPr lang="en-US" altLang="ja-JP" sz="1400" dirty="0">
                <a:latin typeface="ＭＳ ゴシック" panose="020B0609070205080204" pitchFamily="49" charset="-128"/>
                <a:ea typeface="ＭＳ ゴシック" panose="020B0609070205080204" pitchFamily="49" charset="-128"/>
              </a:rPr>
              <a:t>), Point2f(200,300</a:t>
            </a:r>
            <a:r>
              <a:rPr lang="en-US" altLang="ja-JP" sz="1400" dirty="0" smtClean="0">
                <a:latin typeface="ＭＳ ゴシック" panose="020B0609070205080204" pitchFamily="49" charset="-128"/>
                <a:ea typeface="ＭＳ ゴシック" panose="020B0609070205080204" pitchFamily="49" charset="-128"/>
              </a:rPr>
              <a:t>)</a:t>
            </a:r>
            <a:r>
              <a:rPr lang="ja-JP" altLang="en-US" sz="1400" dirty="0" smtClean="0">
                <a:latin typeface="ＭＳ ゴシック" panose="020B0609070205080204" pitchFamily="49" charset="-128"/>
                <a:ea typeface="ＭＳ ゴシック" panose="020B0609070205080204" pitchFamily="49" charset="-128"/>
              </a:rPr>
              <a:t> </a:t>
            </a:r>
            <a:r>
              <a:rPr lang="en-US" altLang="ja-JP" sz="1400" dirty="0" smtClean="0">
                <a:latin typeface="ＭＳ ゴシック" panose="020B0609070205080204" pitchFamily="49" charset="-128"/>
                <a:ea typeface="ＭＳ ゴシック" panose="020B0609070205080204" pitchFamily="49" charset="-128"/>
              </a:rPr>
              <a:t>};</a:t>
            </a:r>
            <a:endParaRPr lang="en-US" altLang="ja-JP" sz="1400" dirty="0">
              <a:latin typeface="ＭＳ ゴシック" panose="020B0609070205080204" pitchFamily="49" charset="-128"/>
              <a:ea typeface="ＭＳ ゴシック" panose="020B0609070205080204" pitchFamily="49" charset="-128"/>
            </a:endParaRPr>
          </a:p>
          <a:p>
            <a:pPr marL="400050" lvl="1" indent="0">
              <a:buNone/>
            </a:pPr>
            <a:r>
              <a:rPr lang="en-US" altLang="ja-JP" sz="1400" dirty="0" err="1">
                <a:latin typeface="ＭＳ ゴシック" panose="020B0609070205080204" pitchFamily="49" charset="-128"/>
                <a:ea typeface="ＭＳ ゴシック" panose="020B0609070205080204" pitchFamily="49" charset="-128"/>
              </a:rPr>
              <a:t>const</a:t>
            </a:r>
            <a:r>
              <a:rPr lang="en-US" altLang="ja-JP" sz="1400" dirty="0">
                <a:latin typeface="ＭＳ ゴシック" panose="020B0609070205080204" pitchFamily="49" charset="-128"/>
                <a:ea typeface="ＭＳ ゴシック" panose="020B0609070205080204" pitchFamily="49" charset="-128"/>
              </a:rPr>
              <a:t> </a:t>
            </a:r>
            <a:r>
              <a:rPr lang="en-US" altLang="ja-JP" sz="1400" dirty="0" smtClean="0">
                <a:latin typeface="ＭＳ ゴシック" panose="020B0609070205080204" pitchFamily="49" charset="-128"/>
                <a:ea typeface="ＭＳ ゴシック" panose="020B0609070205080204" pitchFamily="49" charset="-128"/>
              </a:rPr>
              <a:t>Point2f</a:t>
            </a:r>
            <a:r>
              <a:rPr lang="ja-JP" altLang="en-US" sz="1400" dirty="0" smtClean="0">
                <a:latin typeface="ＭＳ ゴシック" panose="020B0609070205080204" pitchFamily="49" charset="-128"/>
                <a:ea typeface="ＭＳ ゴシック" panose="020B0609070205080204" pitchFamily="49" charset="-128"/>
              </a:rPr>
              <a:t> </a:t>
            </a:r>
            <a:r>
              <a:rPr lang="en-US" altLang="ja-JP" sz="1400" dirty="0" smtClean="0">
                <a:solidFill>
                  <a:srgbClr val="00B050"/>
                </a:solidFill>
                <a:latin typeface="ＭＳ ゴシック" panose="020B0609070205080204" pitchFamily="49" charset="-128"/>
                <a:ea typeface="ＭＳ ゴシック" panose="020B0609070205080204" pitchFamily="49" charset="-128"/>
              </a:rPr>
              <a:t>pts2</a:t>
            </a:r>
            <a:r>
              <a:rPr lang="en-US" altLang="ja-JP" sz="1400" dirty="0">
                <a:latin typeface="ＭＳ ゴシック" panose="020B0609070205080204" pitchFamily="49" charset="-128"/>
                <a:ea typeface="ＭＳ ゴシック" panose="020B0609070205080204" pitchFamily="49" charset="-128"/>
              </a:rPr>
              <a:t>[] = </a:t>
            </a:r>
            <a:r>
              <a:rPr lang="en-US" altLang="ja-JP" sz="1400" dirty="0" smtClean="0">
                <a:latin typeface="ＭＳ ゴシック" panose="020B0609070205080204" pitchFamily="49" charset="-128"/>
                <a:ea typeface="ＭＳ ゴシック" panose="020B0609070205080204" pitchFamily="49" charset="-128"/>
              </a:rPr>
              <a:t>{</a:t>
            </a:r>
          </a:p>
          <a:p>
            <a:pPr marL="400050" lvl="1" indent="0">
              <a:buNone/>
            </a:pPr>
            <a:r>
              <a:rPr lang="en-US" altLang="ja-JP" sz="1400" dirty="0">
                <a:latin typeface="ＭＳ ゴシック" panose="020B0609070205080204" pitchFamily="49" charset="-128"/>
                <a:ea typeface="ＭＳ ゴシック" panose="020B0609070205080204" pitchFamily="49" charset="-128"/>
              </a:rPr>
              <a:t> </a:t>
            </a:r>
            <a:r>
              <a:rPr lang="en-US" altLang="ja-JP" sz="1400" dirty="0" smtClean="0">
                <a:latin typeface="ＭＳ ゴシック" panose="020B0609070205080204" pitchFamily="49" charset="-128"/>
                <a:ea typeface="ＭＳ ゴシック" panose="020B0609070205080204" pitchFamily="49" charset="-128"/>
              </a:rPr>
              <a:t>         </a:t>
            </a:r>
            <a:r>
              <a:rPr lang="ja-JP" altLang="en-US" sz="1400" dirty="0" smtClean="0">
                <a:latin typeface="ＭＳ ゴシック" panose="020B0609070205080204" pitchFamily="49" charset="-128"/>
                <a:ea typeface="ＭＳ ゴシック" panose="020B0609070205080204" pitchFamily="49" charset="-128"/>
              </a:rPr>
              <a:t> </a:t>
            </a:r>
            <a:r>
              <a:rPr lang="en-US" altLang="ja-JP" sz="1400" dirty="0" smtClean="0">
                <a:latin typeface="ＭＳ ゴシック" panose="020B0609070205080204" pitchFamily="49" charset="-128"/>
                <a:ea typeface="ＭＳ ゴシック" panose="020B0609070205080204" pitchFamily="49" charset="-128"/>
              </a:rPr>
              <a:t>Point2f(210,200</a:t>
            </a:r>
            <a:r>
              <a:rPr lang="en-US" altLang="ja-JP" sz="1400" dirty="0">
                <a:latin typeface="ＭＳ ゴシック" panose="020B0609070205080204" pitchFamily="49" charset="-128"/>
                <a:ea typeface="ＭＳ ゴシック" panose="020B0609070205080204" pitchFamily="49" charset="-128"/>
              </a:rPr>
              <a:t>), Point2f(290,210</a:t>
            </a:r>
            <a:r>
              <a:rPr lang="en-US" altLang="ja-JP" sz="1400" dirty="0" smtClean="0">
                <a:latin typeface="ＭＳ ゴシック" panose="020B0609070205080204" pitchFamily="49" charset="-128"/>
                <a:ea typeface="ＭＳ ゴシック" panose="020B0609070205080204" pitchFamily="49" charset="-128"/>
              </a:rPr>
              <a:t>),</a:t>
            </a:r>
            <a:r>
              <a:rPr lang="ja-JP" altLang="en-US" sz="1400" dirty="0" smtClean="0">
                <a:latin typeface="ＭＳ ゴシック" panose="020B0609070205080204" pitchFamily="49" charset="-128"/>
                <a:ea typeface="ＭＳ ゴシック" panose="020B0609070205080204" pitchFamily="49" charset="-128"/>
              </a:rPr>
              <a:t> </a:t>
            </a:r>
            <a:r>
              <a:rPr lang="en-US" altLang="ja-JP" sz="1400" dirty="0" smtClean="0">
                <a:latin typeface="ＭＳ ゴシック" panose="020B0609070205080204" pitchFamily="49" charset="-128"/>
                <a:ea typeface="ＭＳ ゴシック" panose="020B0609070205080204" pitchFamily="49" charset="-128"/>
              </a:rPr>
              <a:t>Point2f(290,290</a:t>
            </a:r>
            <a:r>
              <a:rPr lang="en-US" altLang="ja-JP" sz="1400" dirty="0">
                <a:latin typeface="ＭＳ ゴシック" panose="020B0609070205080204" pitchFamily="49" charset="-128"/>
                <a:ea typeface="ＭＳ ゴシック" panose="020B0609070205080204" pitchFamily="49" charset="-128"/>
              </a:rPr>
              <a:t>), Point2f(210,300</a:t>
            </a:r>
            <a:r>
              <a:rPr lang="en-US" altLang="ja-JP" sz="1400" dirty="0" smtClean="0">
                <a:latin typeface="ＭＳ ゴシック" panose="020B0609070205080204" pitchFamily="49" charset="-128"/>
                <a:ea typeface="ＭＳ ゴシック" panose="020B0609070205080204" pitchFamily="49" charset="-128"/>
              </a:rPr>
              <a:t>)</a:t>
            </a:r>
            <a:r>
              <a:rPr lang="ja-JP" altLang="en-US" sz="1400" dirty="0" smtClean="0">
                <a:latin typeface="ＭＳ ゴシック" panose="020B0609070205080204" pitchFamily="49" charset="-128"/>
                <a:ea typeface="ＭＳ ゴシック" panose="020B0609070205080204" pitchFamily="49" charset="-128"/>
              </a:rPr>
              <a:t> </a:t>
            </a:r>
            <a:r>
              <a:rPr lang="en-US" altLang="ja-JP" sz="1400" dirty="0" smtClean="0">
                <a:latin typeface="ＭＳ ゴシック" panose="020B0609070205080204" pitchFamily="49" charset="-128"/>
                <a:ea typeface="ＭＳ ゴシック" panose="020B0609070205080204" pitchFamily="49" charset="-128"/>
              </a:rPr>
              <a:t>};</a:t>
            </a:r>
            <a:endParaRPr lang="en-US" altLang="ja-JP" sz="1400" dirty="0">
              <a:latin typeface="ＭＳ ゴシック" panose="020B0609070205080204" pitchFamily="49" charset="-128"/>
              <a:ea typeface="ＭＳ ゴシック" panose="020B0609070205080204" pitchFamily="49" charset="-128"/>
            </a:endParaRPr>
          </a:p>
          <a:p>
            <a:pPr marL="400050" lvl="1" indent="0">
              <a:buNone/>
            </a:pPr>
            <a:r>
              <a:rPr lang="en-US" altLang="ja-JP" sz="1600" dirty="0">
                <a:latin typeface="ＭＳ ゴシック" panose="020B0609070205080204" pitchFamily="49" charset="-128"/>
                <a:ea typeface="ＭＳ ゴシック" panose="020B0609070205080204" pitchFamily="49" charset="-128"/>
              </a:rPr>
              <a:t>Mat </a:t>
            </a:r>
            <a:r>
              <a:rPr lang="en-US" altLang="ja-JP" sz="1600" dirty="0" err="1">
                <a:solidFill>
                  <a:srgbClr val="FF0000"/>
                </a:solidFill>
                <a:latin typeface="ＭＳ ゴシック" panose="020B0609070205080204" pitchFamily="49" charset="-128"/>
                <a:ea typeface="ＭＳ ゴシック" panose="020B0609070205080204" pitchFamily="49" charset="-128"/>
              </a:rPr>
              <a:t>perspective_matrix</a:t>
            </a:r>
            <a:r>
              <a:rPr lang="en-US" altLang="ja-JP" sz="1600" dirty="0">
                <a:solidFill>
                  <a:srgbClr val="FF0000"/>
                </a:solidFill>
                <a:latin typeface="ＭＳ ゴシック" panose="020B0609070205080204" pitchFamily="49" charset="-128"/>
                <a:ea typeface="ＭＳ ゴシック" panose="020B0609070205080204" pitchFamily="49" charset="-128"/>
              </a:rPr>
              <a:t> </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hlinkClick r:id="rId3"/>
              </a:rPr>
              <a:t>getPerspectiveTransform</a:t>
            </a:r>
            <a:r>
              <a:rPr lang="en-US" altLang="ja-JP" sz="1600" dirty="0">
                <a:latin typeface="ＭＳ ゴシック" panose="020B0609070205080204" pitchFamily="49" charset="-128"/>
                <a:ea typeface="ＭＳ ゴシック" panose="020B0609070205080204" pitchFamily="49" charset="-128"/>
              </a:rPr>
              <a:t>(</a:t>
            </a:r>
            <a:r>
              <a:rPr lang="en-US" altLang="ja-JP" sz="1600" dirty="0">
                <a:solidFill>
                  <a:srgbClr val="0070C0"/>
                </a:solidFill>
                <a:latin typeface="ＭＳ ゴシック" panose="020B0609070205080204" pitchFamily="49" charset="-128"/>
                <a:ea typeface="ＭＳ ゴシック" panose="020B0609070205080204" pitchFamily="49" charset="-128"/>
              </a:rPr>
              <a:t>pts1</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B050"/>
                </a:solidFill>
                <a:latin typeface="ＭＳ ゴシック" panose="020B0609070205080204" pitchFamily="49" charset="-128"/>
                <a:ea typeface="ＭＳ ゴシック" panose="020B0609070205080204" pitchFamily="49" charset="-128"/>
              </a:rPr>
              <a:t>pts2</a:t>
            </a:r>
            <a:r>
              <a:rPr lang="en-US" altLang="ja-JP" sz="1600" dirty="0" smtClean="0">
                <a:latin typeface="ＭＳ ゴシック" panose="020B0609070205080204" pitchFamily="49" charset="-128"/>
                <a:ea typeface="ＭＳ ゴシック" panose="020B0609070205080204" pitchFamily="49" charset="-128"/>
              </a:rPr>
              <a:t>);</a:t>
            </a:r>
          </a:p>
          <a:p>
            <a:pPr marL="400050" lvl="1" indent="0">
              <a:buNone/>
            </a:pPr>
            <a:endParaRPr lang="en-US" altLang="ja-JP" sz="1600" dirty="0">
              <a:latin typeface="ＭＳ ゴシック" panose="020B0609070205080204" pitchFamily="49" charset="-128"/>
              <a:ea typeface="ＭＳ ゴシック" panose="020B0609070205080204" pitchFamily="49" charset="-128"/>
            </a:endParaRPr>
          </a:p>
          <a:p>
            <a:pPr marL="400050" lvl="1" indent="0">
              <a:buNone/>
            </a:pPr>
            <a:r>
              <a:rPr lang="en-US" altLang="ja-JP" sz="1600" dirty="0" err="1">
                <a:latin typeface="ＭＳ ゴシック" panose="020B0609070205080204" pitchFamily="49" charset="-128"/>
                <a:ea typeface="ＭＳ ゴシック" panose="020B0609070205080204" pitchFamily="49" charset="-128"/>
                <a:hlinkClick r:id="rId4"/>
              </a:rPr>
              <a:t>warpPerspective</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src_img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dst_img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solidFill>
                  <a:srgbClr val="FF0000"/>
                </a:solidFill>
                <a:latin typeface="ＭＳ ゴシック" panose="020B0609070205080204" pitchFamily="49" charset="-128"/>
                <a:ea typeface="ＭＳ ゴシック" panose="020B0609070205080204" pitchFamily="49" charset="-128"/>
              </a:rPr>
              <a:t>perspective_matrix</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src_img.size</a:t>
            </a:r>
            <a:r>
              <a:rPr lang="en-US" altLang="ja-JP" sz="1600" dirty="0" smtClean="0">
                <a:latin typeface="ＭＳ ゴシック" panose="020B0609070205080204" pitchFamily="49" charset="-128"/>
                <a:ea typeface="ＭＳ ゴシック" panose="020B0609070205080204" pitchFamily="49" charset="-128"/>
              </a:rPr>
              <a:t>());</a:t>
            </a:r>
            <a:endParaRPr lang="en-US" altLang="ja-JP" sz="1600" dirty="0">
              <a:latin typeface="ＭＳ ゴシック" panose="020B0609070205080204" pitchFamily="49" charset="-128"/>
              <a:ea typeface="ＭＳ ゴシック" panose="020B0609070205080204" pitchFamily="49" charset="-128"/>
            </a:endParaRPr>
          </a:p>
          <a:p>
            <a:endParaRPr lang="en-US" altLang="ja-JP" sz="20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30</a:t>
            </a:fld>
            <a:endParaRPr lang="ja-JP" altLang="en-US">
              <a:solidFill>
                <a:srgbClr val="898989"/>
              </a:solidFill>
            </a:endParaRP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6336" y="3789040"/>
            <a:ext cx="2520000" cy="2520000"/>
          </a:xfrm>
          <a:prstGeom prst="rect">
            <a:avLst/>
          </a:prstGeom>
        </p:spPr>
      </p:pic>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9632" y="3789040"/>
            <a:ext cx="2520000" cy="2520000"/>
          </a:xfrm>
          <a:prstGeom prst="rect">
            <a:avLst/>
          </a:prstGeom>
        </p:spPr>
      </p:pic>
      <p:sp>
        <p:nvSpPr>
          <p:cNvPr id="7" name="右矢印 6"/>
          <p:cNvSpPr/>
          <p:nvPr/>
        </p:nvSpPr>
        <p:spPr>
          <a:xfrm>
            <a:off x="3923928" y="480640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63034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フィルタリング</a:t>
            </a:r>
          </a:p>
        </p:txBody>
      </p:sp>
      <p:sp>
        <p:nvSpPr>
          <p:cNvPr id="3074" name="タイトル 1"/>
          <p:cNvSpPr>
            <a:spLocks noGrp="1"/>
          </p:cNvSpPr>
          <p:nvPr>
            <p:ph type="title"/>
          </p:nvPr>
        </p:nvSpPr>
        <p:spPr>
          <a:xfrm>
            <a:off x="457200" y="274638"/>
            <a:ext cx="8229600" cy="850900"/>
          </a:xfrm>
        </p:spPr>
        <p:txBody>
          <a:bodyPr/>
          <a:lstStyle/>
          <a:p>
            <a:pPr algn="l"/>
            <a:r>
              <a:rPr lang="ja-JP" altLang="en-US" sz="4000" dirty="0" smtClean="0"/>
              <a:t>膨張、収縮</a:t>
            </a:r>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2000" dirty="0" smtClean="0"/>
              <a:t>膨張（</a:t>
            </a:r>
            <a:r>
              <a:rPr lang="en-US" altLang="ja-JP" sz="2000" dirty="0" smtClean="0"/>
              <a:t>Dilation)</a:t>
            </a:r>
            <a:br>
              <a:rPr lang="en-US" altLang="ja-JP" sz="2000" dirty="0" smtClean="0"/>
            </a:br>
            <a:r>
              <a:rPr lang="ja-JP" altLang="en-US" sz="2000" dirty="0" smtClean="0"/>
              <a:t>隣接ピクセルの最大値</a:t>
            </a:r>
            <a:endParaRPr lang="en-US" altLang="ja-JP" sz="2000" dirty="0" smtClean="0"/>
          </a:p>
          <a:p>
            <a:pPr marL="400050" lvl="1" indent="0">
              <a:buNone/>
            </a:pPr>
            <a:r>
              <a:rPr lang="en-US" altLang="ja-JP" sz="1600" dirty="0" smtClean="0">
                <a:latin typeface="ＭＳ ゴシック" panose="020B0609070205080204" pitchFamily="49" charset="-128"/>
                <a:ea typeface="ＭＳ ゴシック" panose="020B0609070205080204" pitchFamily="49" charset="-128"/>
                <a:hlinkClick r:id="rId3"/>
              </a:rPr>
              <a:t>dilate</a:t>
            </a:r>
            <a:r>
              <a:rPr lang="en-US" altLang="ja-JP" sz="1600" dirty="0" smtClean="0">
                <a:latin typeface="ＭＳ ゴシック" panose="020B0609070205080204" pitchFamily="49" charset="-128"/>
                <a:ea typeface="ＭＳ ゴシック" panose="020B0609070205080204" pitchFamily="49" charset="-128"/>
              </a:rPr>
              <a:t>(</a:t>
            </a:r>
            <a:r>
              <a:rPr lang="en-US" altLang="ja-JP" sz="1600" dirty="0" err="1" smtClean="0">
                <a:latin typeface="ＭＳ ゴシック" panose="020B0609070205080204" pitchFamily="49" charset="-128"/>
                <a:ea typeface="ＭＳ ゴシック" panose="020B0609070205080204" pitchFamily="49" charset="-128"/>
              </a:rPr>
              <a:t>src_img</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smtClean="0">
                <a:latin typeface="ＭＳ ゴシック" panose="020B0609070205080204" pitchFamily="49" charset="-128"/>
                <a:ea typeface="ＭＳ ゴシック" panose="020B0609070205080204" pitchFamily="49" charset="-128"/>
              </a:rPr>
              <a:t>dst_img</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smtClean="0">
                <a:solidFill>
                  <a:schemeClr val="accent6"/>
                </a:solidFill>
                <a:latin typeface="ＭＳ ゴシック" panose="020B0609070205080204" pitchFamily="49" charset="-128"/>
                <a:ea typeface="ＭＳ ゴシック" panose="020B0609070205080204" pitchFamily="49" charset="-128"/>
              </a:rPr>
              <a:t>Mat()</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smtClean="0">
                <a:solidFill>
                  <a:srgbClr val="00B050"/>
                </a:solidFill>
                <a:latin typeface="ＭＳ ゴシック" panose="020B0609070205080204" pitchFamily="49" charset="-128"/>
                <a:ea typeface="ＭＳ ゴシック" panose="020B0609070205080204" pitchFamily="49" charset="-128"/>
              </a:rPr>
              <a:t>Point(-1,-1)</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smtClean="0">
                <a:solidFill>
                  <a:srgbClr val="0070C0"/>
                </a:solidFill>
                <a:latin typeface="ＭＳ ゴシック" panose="020B0609070205080204" pitchFamily="49" charset="-128"/>
                <a:ea typeface="ＭＳ ゴシック" panose="020B0609070205080204" pitchFamily="49" charset="-128"/>
              </a:rPr>
              <a:t>3</a:t>
            </a:r>
            <a:r>
              <a:rPr lang="en-US" altLang="ja-JP" sz="1600" dirty="0" smtClean="0">
                <a:latin typeface="ＭＳ ゴシック" panose="020B0609070205080204" pitchFamily="49" charset="-128"/>
                <a:ea typeface="ＭＳ ゴシック" panose="020B0609070205080204" pitchFamily="49" charset="-128"/>
              </a:rPr>
              <a:t>);</a:t>
            </a:r>
          </a:p>
          <a:p>
            <a:pPr marL="400050" lvl="1" indent="0">
              <a:buNone/>
            </a:pPr>
            <a:endParaRPr lang="en-US" altLang="ja-JP" sz="1600" dirty="0">
              <a:latin typeface="ＭＳ ゴシック" panose="020B0609070205080204" pitchFamily="49" charset="-128"/>
              <a:ea typeface="ＭＳ ゴシック" panose="020B0609070205080204" pitchFamily="49" charset="-128"/>
            </a:endParaRPr>
          </a:p>
          <a:p>
            <a:pPr marL="400050" lvl="1" indent="0">
              <a:buNone/>
            </a:pPr>
            <a:endParaRPr lang="en-US" altLang="ja-JP" sz="1600" dirty="0" smtClean="0">
              <a:latin typeface="ＭＳ ゴシック" panose="020B0609070205080204" pitchFamily="49" charset="-128"/>
              <a:ea typeface="ＭＳ ゴシック" panose="020B0609070205080204" pitchFamily="49" charset="-128"/>
            </a:endParaRPr>
          </a:p>
          <a:p>
            <a:r>
              <a:rPr lang="ja-JP" altLang="en-US" sz="2000" dirty="0" smtClean="0"/>
              <a:t>収縮</a:t>
            </a:r>
            <a:r>
              <a:rPr lang="en-US" altLang="ja-JP" sz="2000" dirty="0" smtClean="0"/>
              <a:t>(Erosion)</a:t>
            </a:r>
            <a:br>
              <a:rPr lang="en-US" altLang="ja-JP" sz="2000" dirty="0" smtClean="0"/>
            </a:br>
            <a:r>
              <a:rPr lang="ja-JP" altLang="en-US" sz="2000" dirty="0" smtClean="0"/>
              <a:t>隣接ピクセルの最小値</a:t>
            </a:r>
            <a:endParaRPr lang="en-US" altLang="ja-JP" sz="2000" dirty="0"/>
          </a:p>
          <a:p>
            <a:pPr marL="400050" lvl="1" indent="0">
              <a:buNone/>
            </a:pPr>
            <a:r>
              <a:rPr lang="en-US" altLang="ja-JP" sz="1600" dirty="0">
                <a:latin typeface="ＭＳ ゴシック" panose="020B0609070205080204" pitchFamily="49" charset="-128"/>
                <a:ea typeface="ＭＳ ゴシック" panose="020B0609070205080204" pitchFamily="49" charset="-128"/>
                <a:hlinkClick r:id="rId4"/>
              </a:rPr>
              <a:t>erode</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src_img</a:t>
            </a:r>
            <a:r>
              <a:rPr lang="en-US" altLang="ja-JP" sz="1600" dirty="0">
                <a:latin typeface="ＭＳ ゴシック" panose="020B0609070205080204" pitchFamily="49" charset="-128"/>
                <a:ea typeface="ＭＳ ゴシック" panose="020B0609070205080204" pitchFamily="49" charset="-128"/>
              </a:rPr>
              <a:t>, dst2_img</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a:solidFill>
                  <a:schemeClr val="accent6"/>
                </a:solidFill>
                <a:latin typeface="ＭＳ ゴシック" panose="020B0609070205080204" pitchFamily="49" charset="-128"/>
                <a:ea typeface="ＭＳ ゴシック" panose="020B0609070205080204" pitchFamily="49" charset="-128"/>
              </a:rPr>
              <a:t>Mat()</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B050"/>
                </a:solidFill>
                <a:latin typeface="ＭＳ ゴシック" panose="020B0609070205080204" pitchFamily="49" charset="-128"/>
                <a:ea typeface="ＭＳ ゴシック" panose="020B0609070205080204" pitchFamily="49" charset="-128"/>
              </a:rPr>
              <a:t>Point(-1,-1)</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70C0"/>
                </a:solidFill>
                <a:latin typeface="ＭＳ ゴシック" panose="020B0609070205080204" pitchFamily="49" charset="-128"/>
                <a:ea typeface="ＭＳ ゴシック" panose="020B0609070205080204" pitchFamily="49" charset="-128"/>
              </a:rPr>
              <a:t>3</a:t>
            </a:r>
            <a:r>
              <a:rPr lang="en-US" altLang="ja-JP" sz="1600" dirty="0" smtClean="0">
                <a:latin typeface="ＭＳ ゴシック" panose="020B0609070205080204" pitchFamily="49" charset="-128"/>
                <a:ea typeface="ＭＳ ゴシック" panose="020B0609070205080204" pitchFamily="49" charset="-128"/>
              </a:rPr>
              <a:t>);</a:t>
            </a:r>
            <a:endParaRPr lang="en-US" altLang="ja-JP" sz="1600" dirty="0">
              <a:latin typeface="ＭＳ ゴシック" panose="020B0609070205080204" pitchFamily="49" charset="-128"/>
              <a:ea typeface="ＭＳ ゴシック" panose="020B0609070205080204" pitchFamily="49" charset="-128"/>
            </a:endParaRPr>
          </a:p>
          <a:p>
            <a:pPr marL="0" indent="0">
              <a:buNone/>
            </a:pPr>
            <a:endParaRPr lang="en-US" altLang="ja-JP" sz="2000" dirty="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1600" dirty="0"/>
          </a:p>
          <a:p>
            <a:pPr marL="0" indent="0">
              <a:buNone/>
            </a:pPr>
            <a:r>
              <a:rPr lang="en-US" altLang="ja-JP" sz="1600" dirty="0" smtClean="0">
                <a:solidFill>
                  <a:schemeClr val="accent6"/>
                </a:solidFill>
                <a:latin typeface="ＭＳ ゴシック" panose="020B0609070205080204" pitchFamily="49" charset="-128"/>
                <a:ea typeface="ＭＳ ゴシック" panose="020B0609070205080204" pitchFamily="49" charset="-128"/>
              </a:rPr>
              <a:t>Mat()</a:t>
            </a:r>
            <a:r>
              <a:rPr lang="en-US" altLang="ja-JP" sz="1600" dirty="0" smtClean="0">
                <a:latin typeface="ＭＳ ゴシック" panose="020B0609070205080204" pitchFamily="49" charset="-128"/>
                <a:ea typeface="ＭＳ ゴシック" panose="020B0609070205080204" pitchFamily="49" charset="-128"/>
              </a:rPr>
              <a:t>: 3x3</a:t>
            </a:r>
            <a:br>
              <a:rPr lang="en-US" altLang="ja-JP" sz="1600" dirty="0" smtClean="0">
                <a:latin typeface="ＭＳ ゴシック" panose="020B0609070205080204" pitchFamily="49" charset="-128"/>
                <a:ea typeface="ＭＳ ゴシック" panose="020B0609070205080204" pitchFamily="49" charset="-128"/>
              </a:rPr>
            </a:br>
            <a:r>
              <a:rPr lang="en-US" altLang="ja-JP" sz="1600" dirty="0" smtClean="0">
                <a:solidFill>
                  <a:srgbClr val="00B050"/>
                </a:solidFill>
                <a:latin typeface="ＭＳ ゴシック" panose="020B0609070205080204" pitchFamily="49" charset="-128"/>
                <a:ea typeface="ＭＳ ゴシック" panose="020B0609070205080204" pitchFamily="49" charset="-128"/>
              </a:rPr>
              <a:t>Point</a:t>
            </a:r>
            <a:r>
              <a:rPr lang="en-US" altLang="ja-JP" sz="1600" dirty="0">
                <a:solidFill>
                  <a:srgbClr val="00B050"/>
                </a:solidFill>
                <a:latin typeface="ＭＳ ゴシック" panose="020B0609070205080204" pitchFamily="49" charset="-128"/>
                <a:ea typeface="ＭＳ ゴシック" panose="020B0609070205080204" pitchFamily="49" charset="-128"/>
              </a:rPr>
              <a:t>(-1,-1</a:t>
            </a:r>
            <a:r>
              <a:rPr lang="en-US" altLang="ja-JP" sz="1600" dirty="0" smtClean="0">
                <a:solidFill>
                  <a:srgbClr val="00B050"/>
                </a:solidFill>
                <a:latin typeface="ＭＳ ゴシック" panose="020B0609070205080204" pitchFamily="49" charset="-128"/>
                <a:ea typeface="ＭＳ ゴシック" panose="020B0609070205080204" pitchFamily="49" charset="-128"/>
              </a:rPr>
              <a:t>)</a:t>
            </a:r>
            <a:r>
              <a:rPr lang="en-US" altLang="ja-JP" sz="1600" dirty="0" smtClean="0">
                <a:latin typeface="ＭＳ ゴシック" panose="020B0609070205080204" pitchFamily="49" charset="-128"/>
                <a:ea typeface="ＭＳ ゴシック" panose="020B0609070205080204" pitchFamily="49" charset="-128"/>
              </a:rPr>
              <a:t>: </a:t>
            </a:r>
            <a:r>
              <a:rPr lang="ja-JP" altLang="en-US" sz="1600" dirty="0" smtClean="0">
                <a:latin typeface="ＭＳ ゴシック" panose="020B0609070205080204" pitchFamily="49" charset="-128"/>
                <a:ea typeface="ＭＳ ゴシック" panose="020B0609070205080204" pitchFamily="49" charset="-128"/>
              </a:rPr>
              <a:t>中央</a:t>
            </a:r>
            <a:r>
              <a:rPr lang="en-US" altLang="ja-JP" sz="1600" dirty="0" smtClean="0">
                <a:latin typeface="ＭＳ ゴシック" panose="020B0609070205080204" pitchFamily="49" charset="-128"/>
                <a:ea typeface="ＭＳ ゴシック" panose="020B0609070205080204" pitchFamily="49" charset="-128"/>
              </a:rPr>
              <a:t/>
            </a:r>
            <a:br>
              <a:rPr lang="en-US" altLang="ja-JP" sz="1600" dirty="0" smtClean="0">
                <a:latin typeface="ＭＳ ゴシック" panose="020B0609070205080204" pitchFamily="49" charset="-128"/>
                <a:ea typeface="ＭＳ ゴシック" panose="020B0609070205080204" pitchFamily="49" charset="-128"/>
              </a:rPr>
            </a:br>
            <a:r>
              <a:rPr lang="en-US" altLang="ja-JP" sz="1600" dirty="0" smtClean="0">
                <a:solidFill>
                  <a:srgbClr val="0070C0"/>
                </a:solidFill>
                <a:latin typeface="ＭＳ ゴシック" panose="020B0609070205080204" pitchFamily="49" charset="-128"/>
                <a:ea typeface="ＭＳ ゴシック" panose="020B0609070205080204" pitchFamily="49" charset="-128"/>
              </a:rPr>
              <a:t>3</a:t>
            </a:r>
            <a:r>
              <a:rPr lang="ja-JP" altLang="en-US" sz="1600" dirty="0" smtClean="0">
                <a:solidFill>
                  <a:srgbClr val="0070C0"/>
                </a:solidFill>
                <a:latin typeface="ＭＳ ゴシック" panose="020B0609070205080204" pitchFamily="49" charset="-128"/>
                <a:ea typeface="ＭＳ ゴシック" panose="020B0609070205080204" pitchFamily="49" charset="-128"/>
              </a:rPr>
              <a:t>回実施</a:t>
            </a:r>
            <a:endParaRPr lang="en-US" altLang="ja-JP" sz="1600" dirty="0" smtClean="0">
              <a:solidFill>
                <a:srgbClr val="0070C0"/>
              </a:solidFill>
            </a:endParaRPr>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31</a:t>
            </a:fld>
            <a:endParaRPr lang="ja-JP" altLang="en-US">
              <a:solidFill>
                <a:srgbClr val="898989"/>
              </a:solidFill>
            </a:endParaRP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6800" y="1268413"/>
            <a:ext cx="2160000" cy="2160000"/>
          </a:xfrm>
          <a:prstGeom prst="rect">
            <a:avLst/>
          </a:prstGeom>
        </p:spPr>
      </p:pic>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2000" y="4148725"/>
            <a:ext cx="2160000" cy="2160000"/>
          </a:xfrm>
          <a:prstGeom prst="rect">
            <a:avLst/>
          </a:prstGeom>
        </p:spPr>
      </p:pic>
      <p:pic>
        <p:nvPicPr>
          <p:cNvPr id="5" name="図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26800" y="4148725"/>
            <a:ext cx="2160000" cy="2160000"/>
          </a:xfrm>
          <a:prstGeom prst="rect">
            <a:avLst/>
          </a:prstGeom>
        </p:spPr>
      </p:pic>
      <p:sp>
        <p:nvSpPr>
          <p:cNvPr id="6" name="上矢印 5"/>
          <p:cNvSpPr/>
          <p:nvPr/>
        </p:nvSpPr>
        <p:spPr>
          <a:xfrm>
            <a:off x="7380312" y="3501008"/>
            <a:ext cx="484632" cy="50370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左矢印 6"/>
          <p:cNvSpPr/>
          <p:nvPr/>
        </p:nvSpPr>
        <p:spPr>
          <a:xfrm>
            <a:off x="5796136" y="5085184"/>
            <a:ext cx="541040"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p:cNvGrpSpPr/>
          <p:nvPr/>
        </p:nvGrpSpPr>
        <p:grpSpPr>
          <a:xfrm>
            <a:off x="457200" y="4148725"/>
            <a:ext cx="1224136" cy="1224491"/>
            <a:chOff x="827584" y="4221088"/>
            <a:chExt cx="864096" cy="864096"/>
          </a:xfrm>
        </p:grpSpPr>
        <p:sp>
          <p:nvSpPr>
            <p:cNvPr id="8" name="正方形/長方形 7"/>
            <p:cNvSpPr/>
            <p:nvPr/>
          </p:nvSpPr>
          <p:spPr>
            <a:xfrm>
              <a:off x="827584" y="4221088"/>
              <a:ext cx="288032" cy="288032"/>
            </a:xfrm>
            <a:prstGeom prst="rect">
              <a:avLst/>
            </a:prstGeom>
            <a:solidFill>
              <a:schemeClr val="bg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827584" y="4509120"/>
              <a:ext cx="288032" cy="288032"/>
            </a:xfrm>
            <a:prstGeom prst="rect">
              <a:avLst/>
            </a:prstGeom>
            <a:solidFill>
              <a:schemeClr val="bg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115616" y="4509120"/>
              <a:ext cx="288032" cy="288032"/>
            </a:xfrm>
            <a:prstGeom prst="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403648" y="4509120"/>
              <a:ext cx="288032" cy="288032"/>
            </a:xfrm>
            <a:prstGeom prst="rect">
              <a:avLst/>
            </a:prstGeom>
            <a:solidFill>
              <a:schemeClr val="bg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403648" y="4797152"/>
              <a:ext cx="288032" cy="288032"/>
            </a:xfrm>
            <a:prstGeom prst="rect">
              <a:avLst/>
            </a:prstGeom>
            <a:solidFill>
              <a:schemeClr val="bg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827584" y="4797152"/>
              <a:ext cx="288032" cy="288032"/>
            </a:xfrm>
            <a:prstGeom prst="rect">
              <a:avLst/>
            </a:prstGeom>
            <a:solidFill>
              <a:schemeClr val="bg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115616" y="4797152"/>
              <a:ext cx="288032" cy="288032"/>
            </a:xfrm>
            <a:prstGeom prst="rect">
              <a:avLst/>
            </a:prstGeom>
            <a:solidFill>
              <a:schemeClr val="bg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1403648" y="4221088"/>
              <a:ext cx="288032" cy="288032"/>
            </a:xfrm>
            <a:prstGeom prst="rect">
              <a:avLst/>
            </a:prstGeom>
            <a:solidFill>
              <a:schemeClr val="bg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115616" y="4221088"/>
              <a:ext cx="288032" cy="288032"/>
            </a:xfrm>
            <a:prstGeom prst="rect">
              <a:avLst/>
            </a:prstGeom>
            <a:solidFill>
              <a:schemeClr val="bg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38359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フィルタリング</a:t>
            </a:r>
          </a:p>
        </p:txBody>
      </p:sp>
      <p:sp>
        <p:nvSpPr>
          <p:cNvPr id="3074" name="タイトル 1"/>
          <p:cNvSpPr>
            <a:spLocks noGrp="1"/>
          </p:cNvSpPr>
          <p:nvPr>
            <p:ph type="title"/>
          </p:nvPr>
        </p:nvSpPr>
        <p:spPr>
          <a:xfrm>
            <a:off x="457200" y="274638"/>
            <a:ext cx="8229600" cy="850900"/>
          </a:xfrm>
        </p:spPr>
        <p:txBody>
          <a:bodyPr/>
          <a:lstStyle/>
          <a:p>
            <a:pPr algn="l"/>
            <a:r>
              <a:rPr lang="en-US" altLang="ja-JP" sz="4000" dirty="0" smtClean="0"/>
              <a:t>Opening</a:t>
            </a:r>
            <a:r>
              <a:rPr lang="ja-JP" altLang="en-US" sz="4000" dirty="0" err="1" smtClean="0"/>
              <a:t>、</a:t>
            </a:r>
            <a:r>
              <a:rPr lang="en-US" altLang="ja-JP" sz="4000" dirty="0" smtClean="0"/>
              <a:t>Closing</a:t>
            </a:r>
            <a:endParaRPr lang="ja-JP" altLang="en-US" sz="48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en-US" altLang="ja-JP" sz="2000" dirty="0"/>
              <a:t>Opening</a:t>
            </a:r>
            <a:r>
              <a:rPr lang="ja-JP" altLang="en-US" sz="2000" dirty="0" smtClean="0"/>
              <a:t>処理</a:t>
            </a:r>
            <a:r>
              <a:rPr lang="en-US" altLang="ja-JP" sz="2000" dirty="0"/>
              <a:t/>
            </a:r>
            <a:br>
              <a:rPr lang="en-US" altLang="ja-JP" sz="2000" dirty="0"/>
            </a:br>
            <a:r>
              <a:rPr lang="ja-JP" altLang="en-US" sz="2000" dirty="0" smtClean="0"/>
              <a:t>収縮を</a:t>
            </a:r>
            <a:r>
              <a:rPr lang="en-US" altLang="ja-JP" sz="2000" dirty="0" smtClean="0"/>
              <a:t>N</a:t>
            </a:r>
            <a:r>
              <a:rPr lang="ja-JP" altLang="en-US" sz="2000" dirty="0" smtClean="0"/>
              <a:t>回の後、膨張を</a:t>
            </a:r>
            <a:r>
              <a:rPr lang="en-US" altLang="ja-JP" sz="2000" dirty="0" smtClean="0"/>
              <a:t>N</a:t>
            </a:r>
            <a:r>
              <a:rPr lang="ja-JP" altLang="en-US" sz="2000" dirty="0" smtClean="0"/>
              <a:t>回</a:t>
            </a:r>
            <a:endParaRPr lang="en-US" altLang="ja-JP" sz="2000" dirty="0"/>
          </a:p>
          <a:p>
            <a:pPr marL="400050" lvl="1" indent="0">
              <a:buNone/>
            </a:pPr>
            <a:r>
              <a:rPr lang="en-US" altLang="ja-JP" sz="1600" dirty="0" err="1">
                <a:latin typeface="ＭＳ ゴシック" panose="020B0609070205080204" pitchFamily="49" charset="-128"/>
                <a:ea typeface="ＭＳ ゴシック" panose="020B0609070205080204" pitchFamily="49" charset="-128"/>
                <a:hlinkClick r:id="rId3"/>
              </a:rPr>
              <a:t>morphologyEx</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src_img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dst_img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FF0000"/>
                </a:solidFill>
                <a:latin typeface="ＭＳ ゴシック" panose="020B0609070205080204" pitchFamily="49" charset="-128"/>
                <a:ea typeface="ＭＳ ゴシック" panose="020B0609070205080204" pitchFamily="49" charset="-128"/>
              </a:rPr>
              <a:t>MORPH_OPEN</a:t>
            </a:r>
            <a:r>
              <a:rPr lang="en-US" altLang="ja-JP" sz="1600" dirty="0" smtClean="0">
                <a:latin typeface="ＭＳ ゴシック" panose="020B0609070205080204" pitchFamily="49" charset="-128"/>
                <a:ea typeface="ＭＳ ゴシック" panose="020B0609070205080204" pitchFamily="49" charset="-128"/>
              </a:rPr>
              <a:t>,</a:t>
            </a:r>
          </a:p>
          <a:p>
            <a:pPr marL="400050" lvl="1" indent="0">
              <a:buNone/>
            </a:pPr>
            <a:r>
              <a:rPr lang="ja-JP" altLang="en-US" sz="1600" dirty="0" smtClean="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a:solidFill>
                  <a:schemeClr val="accent6"/>
                </a:solidFill>
                <a:latin typeface="ＭＳ ゴシック" panose="020B0609070205080204" pitchFamily="49" charset="-128"/>
                <a:ea typeface="ＭＳ ゴシック" panose="020B0609070205080204" pitchFamily="49" charset="-128"/>
              </a:rPr>
              <a:t>Mat()</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B050"/>
                </a:solidFill>
                <a:latin typeface="ＭＳ ゴシック" panose="020B0609070205080204" pitchFamily="49" charset="-128"/>
                <a:ea typeface="ＭＳ ゴシック" panose="020B0609070205080204" pitchFamily="49" charset="-128"/>
              </a:rPr>
              <a:t>Point(-1,-1)</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70C0"/>
                </a:solidFill>
                <a:latin typeface="ＭＳ ゴシック" panose="020B0609070205080204" pitchFamily="49" charset="-128"/>
                <a:ea typeface="ＭＳ ゴシック" panose="020B0609070205080204" pitchFamily="49" charset="-128"/>
              </a:rPr>
              <a:t>3</a:t>
            </a:r>
            <a:r>
              <a:rPr lang="en-US" altLang="ja-JP" sz="1600" dirty="0" smtClean="0">
                <a:latin typeface="ＭＳ ゴシック" panose="020B0609070205080204" pitchFamily="49" charset="-128"/>
                <a:ea typeface="ＭＳ ゴシック" panose="020B0609070205080204" pitchFamily="49" charset="-128"/>
              </a:rPr>
              <a:t>);</a:t>
            </a:r>
          </a:p>
          <a:p>
            <a:pPr marL="400050" lvl="1" indent="0">
              <a:buNone/>
            </a:pPr>
            <a:r>
              <a:rPr lang="en-US" altLang="ja-JP" sz="1600" dirty="0"/>
              <a:t>	</a:t>
            </a:r>
          </a:p>
          <a:p>
            <a:r>
              <a:rPr lang="en-US" altLang="ja-JP" sz="2000" dirty="0"/>
              <a:t>Closing</a:t>
            </a:r>
            <a:r>
              <a:rPr lang="ja-JP" altLang="en-US" sz="2000" dirty="0" smtClean="0"/>
              <a:t>処理</a:t>
            </a:r>
            <a:r>
              <a:rPr lang="en-US" altLang="ja-JP" sz="2000" dirty="0" smtClean="0"/>
              <a:t/>
            </a:r>
            <a:br>
              <a:rPr lang="en-US" altLang="ja-JP" sz="2000" dirty="0" smtClean="0"/>
            </a:br>
            <a:r>
              <a:rPr lang="ja-JP" altLang="en-US" sz="2000" dirty="0" smtClean="0"/>
              <a:t>膨張を</a:t>
            </a:r>
            <a:r>
              <a:rPr lang="en-US" altLang="ja-JP" sz="2000" dirty="0" smtClean="0"/>
              <a:t>N</a:t>
            </a:r>
            <a:r>
              <a:rPr lang="ja-JP" altLang="en-US" sz="2000" dirty="0" smtClean="0"/>
              <a:t>回の後、収縮を</a:t>
            </a:r>
            <a:r>
              <a:rPr lang="en-US" altLang="ja-JP" sz="2000" dirty="0" smtClean="0"/>
              <a:t>N</a:t>
            </a:r>
            <a:r>
              <a:rPr lang="ja-JP" altLang="en-US" sz="2000" dirty="0" smtClean="0"/>
              <a:t>回</a:t>
            </a:r>
            <a:endParaRPr lang="en-US" altLang="ja-JP" sz="2000" dirty="0"/>
          </a:p>
          <a:p>
            <a:pPr marL="400050" lvl="1" indent="0">
              <a:buNone/>
            </a:pPr>
            <a:r>
              <a:rPr lang="en-US" altLang="ja-JP" sz="1600" dirty="0" err="1">
                <a:latin typeface="ＭＳ ゴシック" panose="020B0609070205080204" pitchFamily="49" charset="-128"/>
                <a:ea typeface="ＭＳ ゴシック" panose="020B0609070205080204" pitchFamily="49" charset="-128"/>
                <a:hlinkClick r:id="rId3"/>
              </a:rPr>
              <a:t>morphologyEx</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src_img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dst_img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FF0000"/>
                </a:solidFill>
                <a:latin typeface="ＭＳ ゴシック" panose="020B0609070205080204" pitchFamily="49" charset="-128"/>
                <a:ea typeface="ＭＳ ゴシック" panose="020B0609070205080204" pitchFamily="49" charset="-128"/>
              </a:rPr>
              <a:t>MORPH_CLOSE</a:t>
            </a:r>
            <a:r>
              <a:rPr lang="en-US" altLang="ja-JP" sz="1600" dirty="0" smtClean="0">
                <a:latin typeface="ＭＳ ゴシック" panose="020B0609070205080204" pitchFamily="49" charset="-128"/>
                <a:ea typeface="ＭＳ ゴシック" panose="020B0609070205080204" pitchFamily="49" charset="-128"/>
              </a:rPr>
              <a:t>,</a:t>
            </a:r>
          </a:p>
          <a:p>
            <a:pPr marL="400050" lvl="1" indent="0">
              <a:buNone/>
            </a:pPr>
            <a:r>
              <a:rPr lang="ja-JP" altLang="en-US" sz="1600" dirty="0" smtClean="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a:solidFill>
                  <a:schemeClr val="accent6"/>
                </a:solidFill>
                <a:latin typeface="ＭＳ ゴシック" panose="020B0609070205080204" pitchFamily="49" charset="-128"/>
                <a:ea typeface="ＭＳ ゴシック" panose="020B0609070205080204" pitchFamily="49" charset="-128"/>
              </a:rPr>
              <a:t>Mat()</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B050"/>
                </a:solidFill>
                <a:latin typeface="ＭＳ ゴシック" panose="020B0609070205080204" pitchFamily="49" charset="-128"/>
                <a:ea typeface="ＭＳ ゴシック" panose="020B0609070205080204" pitchFamily="49" charset="-128"/>
              </a:rPr>
              <a:t>Point(-1,-1)</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70C0"/>
                </a:solidFill>
                <a:latin typeface="ＭＳ ゴシック" panose="020B0609070205080204" pitchFamily="49" charset="-128"/>
                <a:ea typeface="ＭＳ ゴシック" panose="020B0609070205080204" pitchFamily="49" charset="-128"/>
              </a:rPr>
              <a:t>3</a:t>
            </a:r>
            <a:r>
              <a:rPr lang="en-US" altLang="ja-JP" sz="1600" dirty="0">
                <a:latin typeface="ＭＳ ゴシック" panose="020B0609070205080204" pitchFamily="49" charset="-128"/>
                <a:ea typeface="ＭＳ ゴシック" panose="020B0609070205080204" pitchFamily="49" charset="-128"/>
              </a:rPr>
              <a:t>);</a:t>
            </a:r>
            <a:r>
              <a:rPr lang="en-US" altLang="ja-JP" sz="1600" dirty="0"/>
              <a:t>	</a:t>
            </a:r>
          </a:p>
          <a:p>
            <a:endParaRPr lang="en-US" altLang="ja-JP" sz="2000" dirty="0" smtClean="0"/>
          </a:p>
          <a:p>
            <a:pPr marL="0" indent="0">
              <a:buNone/>
            </a:pPr>
            <a:endParaRPr lang="en-US" altLang="ja-JP" sz="2000" dirty="0" smtClean="0"/>
          </a:p>
          <a:p>
            <a:pPr marL="0" indent="0">
              <a:buNone/>
            </a:pPr>
            <a:endParaRPr lang="en-US" altLang="ja-JP" sz="2000" dirty="0" smtClean="0"/>
          </a:p>
          <a:p>
            <a:pPr marL="0" indent="0">
              <a:buNone/>
            </a:pPr>
            <a:endParaRPr lang="en-US" altLang="ja-JP" sz="1600" dirty="0"/>
          </a:p>
          <a:p>
            <a:pPr marL="0" indent="0">
              <a:buNone/>
            </a:pPr>
            <a:r>
              <a:rPr lang="en-US" altLang="ja-JP" sz="1600" dirty="0">
                <a:solidFill>
                  <a:schemeClr val="accent6"/>
                </a:solidFill>
                <a:latin typeface="ＭＳ ゴシック" panose="020B0609070205080204" pitchFamily="49" charset="-128"/>
                <a:ea typeface="ＭＳ ゴシック" panose="020B0609070205080204" pitchFamily="49" charset="-128"/>
              </a:rPr>
              <a:t>Mat()</a:t>
            </a:r>
            <a:r>
              <a:rPr lang="en-US" altLang="ja-JP" sz="1600" dirty="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3x3</a:t>
            </a:r>
            <a:r>
              <a:rPr lang="en-US" altLang="ja-JP" sz="1600" dirty="0">
                <a:latin typeface="ＭＳ ゴシック" panose="020B0609070205080204" pitchFamily="49" charset="-128"/>
                <a:ea typeface="ＭＳ ゴシック" panose="020B0609070205080204" pitchFamily="49" charset="-128"/>
              </a:rPr>
              <a:t/>
            </a:r>
            <a:br>
              <a:rPr lang="en-US" altLang="ja-JP" sz="1600" dirty="0">
                <a:latin typeface="ＭＳ ゴシック" panose="020B0609070205080204" pitchFamily="49" charset="-128"/>
                <a:ea typeface="ＭＳ ゴシック" panose="020B0609070205080204" pitchFamily="49" charset="-128"/>
              </a:rPr>
            </a:br>
            <a:r>
              <a:rPr lang="en-US" altLang="ja-JP" sz="1600" dirty="0">
                <a:solidFill>
                  <a:srgbClr val="00B050"/>
                </a:solidFill>
                <a:latin typeface="ＭＳ ゴシック" panose="020B0609070205080204" pitchFamily="49" charset="-128"/>
                <a:ea typeface="ＭＳ ゴシック" panose="020B0609070205080204" pitchFamily="49" charset="-128"/>
              </a:rPr>
              <a:t>Point(-1,-1)</a:t>
            </a:r>
            <a:r>
              <a:rPr lang="en-US" altLang="ja-JP" sz="1600" dirty="0">
                <a:latin typeface="ＭＳ ゴシック" panose="020B0609070205080204" pitchFamily="49" charset="-128"/>
                <a:ea typeface="ＭＳ ゴシック" panose="020B0609070205080204" pitchFamily="49" charset="-128"/>
              </a:rPr>
              <a:t>: </a:t>
            </a:r>
            <a:r>
              <a:rPr lang="ja-JP" altLang="en-US" sz="1600" dirty="0" smtClean="0">
                <a:latin typeface="ＭＳ ゴシック" panose="020B0609070205080204" pitchFamily="49" charset="-128"/>
                <a:ea typeface="ＭＳ ゴシック" panose="020B0609070205080204" pitchFamily="49" charset="-128"/>
              </a:rPr>
              <a:t>中央</a:t>
            </a:r>
            <a:r>
              <a:rPr lang="en-US" altLang="ja-JP" sz="1600" dirty="0"/>
              <a:t/>
            </a:r>
            <a:br>
              <a:rPr lang="en-US" altLang="ja-JP" sz="1600" dirty="0"/>
            </a:br>
            <a:r>
              <a:rPr lang="en-US" altLang="ja-JP" sz="1600" dirty="0" smtClean="0">
                <a:solidFill>
                  <a:srgbClr val="0070C0"/>
                </a:solidFill>
                <a:latin typeface="ＭＳ ゴシック" panose="020B0609070205080204" pitchFamily="49" charset="-128"/>
                <a:ea typeface="ＭＳ ゴシック" panose="020B0609070205080204" pitchFamily="49" charset="-128"/>
              </a:rPr>
              <a:t>3</a:t>
            </a:r>
            <a:r>
              <a:rPr lang="ja-JP" altLang="en-US" sz="1600" dirty="0">
                <a:solidFill>
                  <a:srgbClr val="0070C0"/>
                </a:solidFill>
                <a:latin typeface="ＭＳ ゴシック" panose="020B0609070205080204" pitchFamily="49" charset="-128"/>
                <a:ea typeface="ＭＳ ゴシック" panose="020B0609070205080204" pitchFamily="49" charset="-128"/>
              </a:rPr>
              <a:t>回実施</a:t>
            </a:r>
            <a:endParaRPr lang="en-US" altLang="ja-JP" sz="1600" dirty="0" smtClean="0">
              <a:solidFill>
                <a:srgbClr val="0070C0"/>
              </a:solidFill>
            </a:endParaRPr>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32</a:t>
            </a:fld>
            <a:endParaRPr lang="ja-JP" altLang="en-US">
              <a:solidFill>
                <a:srgbClr val="898989"/>
              </a:solidFill>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2000" y="4142590"/>
            <a:ext cx="2160000" cy="2160000"/>
          </a:xfrm>
          <a:prstGeom prst="rect">
            <a:avLst/>
          </a:prstGeom>
        </p:spPr>
      </p:pic>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727" y="1268413"/>
            <a:ext cx="2160000" cy="2160000"/>
          </a:xfrm>
          <a:prstGeom prst="rect">
            <a:avLst/>
          </a:prstGeom>
        </p:spPr>
      </p:pic>
      <p:pic>
        <p:nvPicPr>
          <p:cNvPr id="5" name="図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4727" y="4142590"/>
            <a:ext cx="2160000" cy="2160000"/>
          </a:xfrm>
          <a:prstGeom prst="rect">
            <a:avLst/>
          </a:prstGeom>
        </p:spPr>
      </p:pic>
      <p:sp>
        <p:nvSpPr>
          <p:cNvPr id="8" name="上矢印 7"/>
          <p:cNvSpPr/>
          <p:nvPr/>
        </p:nvSpPr>
        <p:spPr>
          <a:xfrm>
            <a:off x="7380312" y="3501008"/>
            <a:ext cx="484632" cy="50370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左矢印 8"/>
          <p:cNvSpPr/>
          <p:nvPr/>
        </p:nvSpPr>
        <p:spPr>
          <a:xfrm>
            <a:off x="5796136" y="5085184"/>
            <a:ext cx="541040"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457200" y="4148725"/>
            <a:ext cx="1224136" cy="1224491"/>
            <a:chOff x="827584" y="4221088"/>
            <a:chExt cx="864096" cy="864096"/>
          </a:xfrm>
        </p:grpSpPr>
        <p:sp>
          <p:nvSpPr>
            <p:cNvPr id="11" name="正方形/長方形 10"/>
            <p:cNvSpPr/>
            <p:nvPr/>
          </p:nvSpPr>
          <p:spPr>
            <a:xfrm>
              <a:off x="827584" y="4221088"/>
              <a:ext cx="288032" cy="288032"/>
            </a:xfrm>
            <a:prstGeom prst="rect">
              <a:avLst/>
            </a:prstGeom>
            <a:solidFill>
              <a:schemeClr val="bg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827584" y="4509120"/>
              <a:ext cx="288032" cy="288032"/>
            </a:xfrm>
            <a:prstGeom prst="rect">
              <a:avLst/>
            </a:prstGeom>
            <a:solidFill>
              <a:schemeClr val="bg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115616" y="4509120"/>
              <a:ext cx="288032" cy="288032"/>
            </a:xfrm>
            <a:prstGeom prst="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403648" y="4509120"/>
              <a:ext cx="288032" cy="288032"/>
            </a:xfrm>
            <a:prstGeom prst="rect">
              <a:avLst/>
            </a:prstGeom>
            <a:solidFill>
              <a:schemeClr val="bg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03648" y="4797152"/>
              <a:ext cx="288032" cy="288032"/>
            </a:xfrm>
            <a:prstGeom prst="rect">
              <a:avLst/>
            </a:prstGeom>
            <a:solidFill>
              <a:schemeClr val="bg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827584" y="4797152"/>
              <a:ext cx="288032" cy="288032"/>
            </a:xfrm>
            <a:prstGeom prst="rect">
              <a:avLst/>
            </a:prstGeom>
            <a:solidFill>
              <a:schemeClr val="bg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1115616" y="4797152"/>
              <a:ext cx="288032" cy="288032"/>
            </a:xfrm>
            <a:prstGeom prst="rect">
              <a:avLst/>
            </a:prstGeom>
            <a:solidFill>
              <a:schemeClr val="bg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403648" y="4221088"/>
              <a:ext cx="288032" cy="288032"/>
            </a:xfrm>
            <a:prstGeom prst="rect">
              <a:avLst/>
            </a:prstGeom>
            <a:solidFill>
              <a:schemeClr val="bg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1115616" y="4221088"/>
              <a:ext cx="288032" cy="288032"/>
            </a:xfrm>
            <a:prstGeom prst="rect">
              <a:avLst/>
            </a:prstGeom>
            <a:solidFill>
              <a:schemeClr val="bg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989344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フィルタリング</a:t>
            </a: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9593" y="4160376"/>
            <a:ext cx="2160000" cy="2160000"/>
          </a:xfrm>
          <a:prstGeom prst="rect">
            <a:avLst/>
          </a:prstGeom>
        </p:spPr>
      </p:pic>
      <p:sp>
        <p:nvSpPr>
          <p:cNvPr id="3074" name="タイトル 1"/>
          <p:cNvSpPr>
            <a:spLocks noGrp="1"/>
          </p:cNvSpPr>
          <p:nvPr>
            <p:ph type="title"/>
          </p:nvPr>
        </p:nvSpPr>
        <p:spPr>
          <a:xfrm>
            <a:off x="457200" y="274638"/>
            <a:ext cx="8229600" cy="850900"/>
          </a:xfrm>
        </p:spPr>
        <p:txBody>
          <a:bodyPr/>
          <a:lstStyle/>
          <a:p>
            <a:pPr algn="l"/>
            <a:r>
              <a:rPr lang="ja-JP" altLang="en-US" sz="4000" dirty="0" smtClean="0"/>
              <a:t>平滑化</a:t>
            </a:r>
            <a:r>
              <a:rPr lang="en-US" altLang="ja-JP" sz="4000" dirty="0" smtClean="0"/>
              <a:t> blur</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2000" dirty="0" smtClean="0"/>
              <a:t>正規化</a:t>
            </a:r>
            <a:r>
              <a:rPr lang="ja-JP" altLang="en-US" sz="2000" dirty="0"/>
              <a:t>された</a:t>
            </a:r>
            <a:r>
              <a:rPr lang="ja-JP" altLang="en-US" sz="2000" dirty="0" smtClean="0"/>
              <a:t>ボックスフィルタによる平滑化</a:t>
            </a:r>
            <a:r>
              <a:rPr lang="en-US" altLang="ja-JP" sz="2000" dirty="0" smtClean="0"/>
              <a:t/>
            </a:r>
            <a:br>
              <a:rPr lang="en-US" altLang="ja-JP" sz="2000" dirty="0" smtClean="0"/>
            </a:br>
            <a:r>
              <a:rPr lang="en-US" altLang="ja-JP" sz="2000" dirty="0" smtClean="0"/>
              <a:t>(</a:t>
            </a:r>
            <a:r>
              <a:rPr lang="ja-JP" altLang="en-US" sz="2000" dirty="0" smtClean="0"/>
              <a:t>指定</a:t>
            </a:r>
            <a:r>
              <a:rPr lang="ja-JP" altLang="en-US" sz="2000" dirty="0" smtClean="0">
                <a:solidFill>
                  <a:srgbClr val="FF0000"/>
                </a:solidFill>
              </a:rPr>
              <a:t>サイズ</a:t>
            </a:r>
            <a:r>
              <a:rPr lang="ja-JP" altLang="en-US" sz="2000" dirty="0" smtClean="0"/>
              <a:t>矩形内ピクセル値の平均値</a:t>
            </a:r>
            <a:r>
              <a:rPr lang="en-US" altLang="ja-JP" sz="2000" dirty="0" smtClean="0"/>
              <a:t>)</a:t>
            </a:r>
          </a:p>
          <a:p>
            <a:pPr marL="0" indent="0">
              <a:buNone/>
            </a:pPr>
            <a:endParaRPr lang="en-US" altLang="ja-JP" sz="2000" dirty="0" smtClean="0"/>
          </a:p>
          <a:p>
            <a:pPr marL="400050" lvl="1" indent="0">
              <a:buNone/>
            </a:pPr>
            <a:r>
              <a:rPr lang="en-US" altLang="ja-JP" sz="1600" dirty="0">
                <a:latin typeface="ＭＳ ゴシック" panose="020B0609070205080204" pitchFamily="49" charset="-128"/>
                <a:ea typeface="ＭＳ ゴシック" panose="020B0609070205080204" pitchFamily="49" charset="-128"/>
                <a:hlinkClick r:id="rId4"/>
              </a:rPr>
              <a:t>blur</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src_img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dst_img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FF0000"/>
                </a:solidFill>
                <a:latin typeface="ＭＳ ゴシック" panose="020B0609070205080204" pitchFamily="49" charset="-128"/>
                <a:ea typeface="ＭＳ ゴシック" panose="020B0609070205080204" pitchFamily="49" charset="-128"/>
              </a:rPr>
              <a:t>Size(5,5)</a:t>
            </a:r>
            <a:r>
              <a:rPr lang="en-US" altLang="ja-JP" sz="1600" dirty="0">
                <a:latin typeface="ＭＳ ゴシック" panose="020B0609070205080204" pitchFamily="49" charset="-128"/>
                <a:ea typeface="ＭＳ ゴシック" panose="020B0609070205080204" pitchFamily="49" charset="-128"/>
              </a:rPr>
              <a:t>);</a:t>
            </a:r>
          </a:p>
          <a:p>
            <a:pPr marL="400050" lvl="1" indent="0">
              <a:buNone/>
            </a:pPr>
            <a:endParaRPr lang="en-US" altLang="ja-JP" sz="1600" dirty="0" smtClean="0">
              <a:latin typeface="ＭＳ ゴシック" panose="020B0609070205080204" pitchFamily="49" charset="-128"/>
              <a:ea typeface="ＭＳ ゴシック" panose="020B0609070205080204" pitchFamily="49" charset="-128"/>
            </a:endParaRPr>
          </a:p>
          <a:p>
            <a:pPr marL="400050" lvl="1" indent="0">
              <a:buNone/>
            </a:pPr>
            <a:endParaRPr lang="en-US" altLang="ja-JP" sz="1600" dirty="0" smtClean="0">
              <a:latin typeface="ＭＳ ゴシック" panose="020B0609070205080204" pitchFamily="49" charset="-128"/>
              <a:ea typeface="ＭＳ ゴシック" panose="020B0609070205080204" pitchFamily="49" charset="-128"/>
            </a:endParaRPr>
          </a:p>
          <a:p>
            <a:pPr marL="400050" lvl="1" indent="0">
              <a:buNone/>
            </a:pPr>
            <a:endParaRPr lang="en-US" altLang="ja-JP" sz="1600" dirty="0" smtClean="0">
              <a:latin typeface="ＭＳ ゴシック" panose="020B0609070205080204" pitchFamily="49" charset="-128"/>
              <a:ea typeface="ＭＳ ゴシック" panose="020B0609070205080204" pitchFamily="49" charset="-128"/>
            </a:endParaRPr>
          </a:p>
          <a:p>
            <a:pPr marL="400050" lvl="1" indent="0">
              <a:buNone/>
            </a:pPr>
            <a:r>
              <a:rPr lang="en-US" altLang="ja-JP" sz="1600" dirty="0" smtClean="0">
                <a:latin typeface="ＭＳ ゴシック" panose="020B0609070205080204" pitchFamily="49" charset="-128"/>
                <a:ea typeface="ＭＳ ゴシック" panose="020B0609070205080204" pitchFamily="49" charset="-128"/>
                <a:hlinkClick r:id="rId4"/>
              </a:rPr>
              <a:t>blur</a:t>
            </a:r>
            <a:r>
              <a:rPr lang="en-US" altLang="ja-JP" sz="1600" dirty="0" smtClean="0">
                <a:latin typeface="ＭＳ ゴシック" panose="020B0609070205080204" pitchFamily="49" charset="-128"/>
                <a:ea typeface="ＭＳ ゴシック" panose="020B0609070205080204" pitchFamily="49" charset="-128"/>
              </a:rPr>
              <a:t>(</a:t>
            </a:r>
            <a:r>
              <a:rPr lang="en-US" altLang="ja-JP" sz="1600" dirty="0" err="1" smtClean="0">
                <a:latin typeface="ＭＳ ゴシック" panose="020B0609070205080204" pitchFamily="49" charset="-128"/>
                <a:ea typeface="ＭＳ ゴシック" panose="020B0609070205080204" pitchFamily="49" charset="-128"/>
              </a:rPr>
              <a:t>src_img</a:t>
            </a:r>
            <a:r>
              <a:rPr lang="en-US" altLang="ja-JP" sz="1600" dirty="0">
                <a:latin typeface="ＭＳ ゴシック" panose="020B0609070205080204" pitchFamily="49" charset="-128"/>
                <a:ea typeface="ＭＳ ゴシック" panose="020B0609070205080204" pitchFamily="49" charset="-128"/>
              </a:rPr>
              <a:t>, dst2_img, </a:t>
            </a:r>
            <a:r>
              <a:rPr lang="en-US" altLang="ja-JP" sz="1600" dirty="0">
                <a:solidFill>
                  <a:srgbClr val="FF0000"/>
                </a:solidFill>
                <a:latin typeface="ＭＳ ゴシック" panose="020B0609070205080204" pitchFamily="49" charset="-128"/>
                <a:ea typeface="ＭＳ ゴシック" panose="020B0609070205080204" pitchFamily="49" charset="-128"/>
              </a:rPr>
              <a:t>Size(2,100</a:t>
            </a:r>
            <a:r>
              <a:rPr lang="en-US" altLang="ja-JP" sz="1600" dirty="0" smtClean="0">
                <a:solidFill>
                  <a:srgbClr val="FF0000"/>
                </a:solidFill>
                <a:latin typeface="ＭＳ ゴシック" panose="020B0609070205080204" pitchFamily="49" charset="-128"/>
                <a:ea typeface="ＭＳ ゴシック" panose="020B0609070205080204" pitchFamily="49" charset="-128"/>
              </a:rPr>
              <a:t>)</a:t>
            </a:r>
            <a:r>
              <a:rPr lang="en-US" altLang="ja-JP" sz="1600" dirty="0" smtClean="0">
                <a:latin typeface="ＭＳ ゴシック" panose="020B0609070205080204" pitchFamily="49" charset="-128"/>
                <a:ea typeface="ＭＳ ゴシック" panose="020B0609070205080204" pitchFamily="49" charset="-128"/>
              </a:rPr>
              <a:t>);</a:t>
            </a:r>
            <a:endParaRPr lang="en-US" altLang="ja-JP" sz="1600" dirty="0">
              <a:latin typeface="ＭＳ ゴシック" panose="020B0609070205080204" pitchFamily="49" charset="-128"/>
              <a:ea typeface="ＭＳ ゴシック" panose="020B0609070205080204" pitchFamily="49" charset="-128"/>
            </a:endParaRPr>
          </a:p>
          <a:p>
            <a:endParaRPr lang="en-US" altLang="ja-JP" sz="20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33</a:t>
            </a:fld>
            <a:endParaRPr lang="ja-JP" altLang="en-US">
              <a:solidFill>
                <a:srgbClr val="898989"/>
              </a:solidFill>
            </a:endParaRP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6800" y="1268058"/>
            <a:ext cx="2160000" cy="2160000"/>
          </a:xfrm>
          <a:prstGeom prst="rect">
            <a:avLst/>
          </a:prstGeom>
        </p:spPr>
      </p:pic>
      <p:pic>
        <p:nvPicPr>
          <p:cNvPr id="5" name="図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6800" y="4149080"/>
            <a:ext cx="2160000" cy="2160000"/>
          </a:xfrm>
          <a:prstGeom prst="rect">
            <a:avLst/>
          </a:prstGeom>
        </p:spPr>
      </p:pic>
      <p:sp>
        <p:nvSpPr>
          <p:cNvPr id="8" name="上矢印 7"/>
          <p:cNvSpPr/>
          <p:nvPr/>
        </p:nvSpPr>
        <p:spPr>
          <a:xfrm>
            <a:off x="7380312" y="3501008"/>
            <a:ext cx="484632" cy="50370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左矢印 8"/>
          <p:cNvSpPr/>
          <p:nvPr/>
        </p:nvSpPr>
        <p:spPr>
          <a:xfrm>
            <a:off x="5796136" y="5085184"/>
            <a:ext cx="541040"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66152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フィルタリング</a:t>
            </a:r>
          </a:p>
        </p:txBody>
      </p:sp>
      <p:sp>
        <p:nvSpPr>
          <p:cNvPr id="3074" name="タイトル 1"/>
          <p:cNvSpPr>
            <a:spLocks noGrp="1"/>
          </p:cNvSpPr>
          <p:nvPr>
            <p:ph type="title"/>
          </p:nvPr>
        </p:nvSpPr>
        <p:spPr>
          <a:xfrm>
            <a:off x="457200" y="274638"/>
            <a:ext cx="8229600" cy="850900"/>
          </a:xfrm>
        </p:spPr>
        <p:txBody>
          <a:bodyPr/>
          <a:lstStyle/>
          <a:p>
            <a:pPr algn="l"/>
            <a:r>
              <a:rPr lang="ja-JP" altLang="en-US" sz="4000" dirty="0" smtClean="0"/>
              <a:t>平滑化</a:t>
            </a:r>
            <a:r>
              <a:rPr lang="en-US" altLang="ja-JP" sz="4000" dirty="0" smtClean="0"/>
              <a:t> </a:t>
            </a:r>
            <a:r>
              <a:rPr lang="en-US" altLang="ja-JP" sz="4000" dirty="0" err="1" smtClean="0"/>
              <a:t>GaussianBlur</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2000" dirty="0" smtClean="0"/>
              <a:t>ガウシアンフィルタによる平滑化</a:t>
            </a:r>
            <a:r>
              <a:rPr lang="en-US" altLang="ja-JP" sz="2000" dirty="0" smtClean="0"/>
              <a:t/>
            </a:r>
            <a:br>
              <a:rPr lang="en-US" altLang="ja-JP" sz="2000" dirty="0" smtClean="0"/>
            </a:br>
            <a:r>
              <a:rPr lang="en-US" altLang="ja-JP" sz="2000" dirty="0" smtClean="0"/>
              <a:t>(</a:t>
            </a:r>
            <a:r>
              <a:rPr lang="ja-JP" altLang="en-US" sz="2000" dirty="0" smtClean="0"/>
              <a:t>指定した</a:t>
            </a:r>
            <a:r>
              <a:rPr lang="ja-JP" altLang="en-US" sz="2000" dirty="0" smtClean="0">
                <a:solidFill>
                  <a:srgbClr val="FF0000"/>
                </a:solidFill>
              </a:rPr>
              <a:t>サイズ</a:t>
            </a:r>
            <a:r>
              <a:rPr lang="en-US" altLang="ja-JP" sz="2000" dirty="0" smtClean="0">
                <a:solidFill>
                  <a:srgbClr val="FF0000"/>
                </a:solidFill>
              </a:rPr>
              <a:t>(</a:t>
            </a:r>
            <a:r>
              <a:rPr lang="ja-JP" altLang="en-US" sz="2000" dirty="0" smtClean="0">
                <a:solidFill>
                  <a:srgbClr val="FF0000"/>
                </a:solidFill>
              </a:rPr>
              <a:t>奇数</a:t>
            </a:r>
            <a:r>
              <a:rPr lang="en-US" altLang="ja-JP" sz="2000" dirty="0" smtClean="0">
                <a:solidFill>
                  <a:srgbClr val="FF0000"/>
                </a:solidFill>
              </a:rPr>
              <a:t>)</a:t>
            </a:r>
            <a:r>
              <a:rPr lang="ja-JP" altLang="en-US" sz="2000" dirty="0" smtClean="0"/>
              <a:t>矩形内ピクセル値を</a:t>
            </a:r>
            <a:r>
              <a:rPr lang="en-US" altLang="ja-JP" sz="2000" dirty="0"/>
              <a:t/>
            </a:r>
            <a:br>
              <a:rPr lang="en-US" altLang="ja-JP" sz="2000" dirty="0"/>
            </a:br>
            <a:r>
              <a:rPr lang="ja-JP" altLang="en-US" sz="2000" dirty="0" smtClean="0"/>
              <a:t>指定した</a:t>
            </a:r>
            <a:r>
              <a:rPr lang="ja-JP" altLang="en-US" sz="2000" dirty="0" smtClean="0">
                <a:solidFill>
                  <a:srgbClr val="0070C0"/>
                </a:solidFill>
              </a:rPr>
              <a:t>標準偏差</a:t>
            </a:r>
            <a:r>
              <a:rPr lang="en-US" altLang="ja-JP" sz="2000" dirty="0" smtClean="0">
                <a:solidFill>
                  <a:srgbClr val="0070C0"/>
                </a:solidFill>
              </a:rPr>
              <a:t>(</a:t>
            </a:r>
            <a:r>
              <a:rPr lang="en-US" altLang="ja-JP" sz="2000" dirty="0" err="1" smtClean="0">
                <a:solidFill>
                  <a:srgbClr val="0070C0"/>
                </a:solidFill>
              </a:rPr>
              <a:t>σx,σy</a:t>
            </a:r>
            <a:r>
              <a:rPr lang="en-US" altLang="ja-JP" sz="2000" dirty="0" smtClean="0">
                <a:solidFill>
                  <a:srgbClr val="0070C0"/>
                </a:solidFill>
              </a:rPr>
              <a:t>)</a:t>
            </a:r>
            <a:r>
              <a:rPr lang="ja-JP" altLang="en-US" sz="2000" dirty="0" smtClean="0"/>
              <a:t>のガウス分布</a:t>
            </a:r>
            <a:r>
              <a:rPr lang="en-US" altLang="ja-JP" sz="2000" dirty="0" smtClean="0"/>
              <a:t/>
            </a:r>
            <a:br>
              <a:rPr lang="en-US" altLang="ja-JP" sz="2000" dirty="0" smtClean="0"/>
            </a:br>
            <a:r>
              <a:rPr lang="ja-JP" altLang="en-US" sz="2000" dirty="0" smtClean="0"/>
              <a:t>に従った</a:t>
            </a:r>
            <a:r>
              <a:rPr lang="ja-JP" altLang="en-US" sz="2000" dirty="0"/>
              <a:t>係数</a:t>
            </a:r>
            <a:r>
              <a:rPr lang="ja-JP" altLang="en-US" sz="2000" dirty="0" smtClean="0"/>
              <a:t>で加重平均した値</a:t>
            </a:r>
            <a:r>
              <a:rPr lang="en-US" altLang="ja-JP" sz="2000" dirty="0" smtClean="0"/>
              <a:t>)</a:t>
            </a:r>
          </a:p>
          <a:p>
            <a:endParaRPr lang="en-US" altLang="ja-JP" sz="2000" dirty="0" smtClean="0"/>
          </a:p>
          <a:p>
            <a:pPr marL="400050" lvl="1" indent="0">
              <a:buNone/>
            </a:pPr>
            <a:r>
              <a:rPr lang="en-US" altLang="ja-JP" sz="1600" dirty="0" err="1" smtClean="0">
                <a:latin typeface="ＭＳ ゴシック" panose="020B0609070205080204" pitchFamily="49" charset="-128"/>
                <a:ea typeface="ＭＳ ゴシック" panose="020B0609070205080204" pitchFamily="49" charset="-128"/>
                <a:hlinkClick r:id="rId3"/>
              </a:rPr>
              <a:t>GaussianBlur</a:t>
            </a:r>
            <a:r>
              <a:rPr lang="en-US" altLang="ja-JP" sz="1600" dirty="0" smtClean="0">
                <a:latin typeface="ＭＳ ゴシック" panose="020B0609070205080204" pitchFamily="49" charset="-128"/>
                <a:ea typeface="ＭＳ ゴシック" panose="020B0609070205080204" pitchFamily="49" charset="-128"/>
              </a:rPr>
              <a:t>(</a:t>
            </a:r>
            <a:r>
              <a:rPr lang="en-US" altLang="ja-JP" sz="1600" dirty="0" err="1" smtClean="0">
                <a:latin typeface="ＭＳ ゴシック" panose="020B0609070205080204" pitchFamily="49" charset="-128"/>
                <a:ea typeface="ＭＳ ゴシック" panose="020B0609070205080204" pitchFamily="49" charset="-128"/>
              </a:rPr>
              <a:t>src_img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dst_img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FF0000"/>
                </a:solidFill>
                <a:latin typeface="ＭＳ ゴシック" panose="020B0609070205080204" pitchFamily="49" charset="-128"/>
                <a:ea typeface="ＭＳ ゴシック" panose="020B0609070205080204" pitchFamily="49" charset="-128"/>
              </a:rPr>
              <a:t>Size(11,11)</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70C0"/>
                </a:solidFill>
                <a:latin typeface="ＭＳ ゴシック" panose="020B0609070205080204" pitchFamily="49" charset="-128"/>
                <a:ea typeface="ＭＳ ゴシック" panose="020B0609070205080204" pitchFamily="49" charset="-128"/>
              </a:rPr>
              <a:t>10</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70C0"/>
                </a:solidFill>
                <a:latin typeface="ＭＳ ゴシック" panose="020B0609070205080204" pitchFamily="49" charset="-128"/>
                <a:ea typeface="ＭＳ ゴシック" panose="020B0609070205080204" pitchFamily="49" charset="-128"/>
              </a:rPr>
              <a:t>10</a:t>
            </a:r>
            <a:r>
              <a:rPr lang="en-US" altLang="ja-JP" sz="1600" dirty="0">
                <a:latin typeface="ＭＳ ゴシック" panose="020B0609070205080204" pitchFamily="49" charset="-128"/>
                <a:ea typeface="ＭＳ ゴシック" panose="020B0609070205080204" pitchFamily="49" charset="-128"/>
              </a:rPr>
              <a:t>);</a:t>
            </a:r>
          </a:p>
          <a:p>
            <a:pPr marL="400050" lvl="1" indent="0">
              <a:buNone/>
            </a:pPr>
            <a:endParaRPr lang="en-US" altLang="ja-JP" sz="1600" dirty="0" smtClean="0">
              <a:latin typeface="ＭＳ ゴシック" panose="020B0609070205080204" pitchFamily="49" charset="-128"/>
              <a:ea typeface="ＭＳ ゴシック" panose="020B0609070205080204" pitchFamily="49" charset="-128"/>
            </a:endParaRPr>
          </a:p>
          <a:p>
            <a:pPr marL="400050" lvl="1" indent="0">
              <a:buNone/>
            </a:pPr>
            <a:endParaRPr lang="en-US" altLang="ja-JP" sz="1600" dirty="0">
              <a:latin typeface="ＭＳ ゴシック" panose="020B0609070205080204" pitchFamily="49" charset="-128"/>
              <a:ea typeface="ＭＳ ゴシック" panose="020B0609070205080204" pitchFamily="49" charset="-128"/>
            </a:endParaRP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hlinkClick r:id="rId3"/>
              </a:rPr>
              <a:t>GaussianBlur</a:t>
            </a:r>
            <a:r>
              <a:rPr lang="en-US" altLang="ja-JP" sz="1600" dirty="0" smtClean="0">
                <a:latin typeface="ＭＳ ゴシック" panose="020B0609070205080204" pitchFamily="49" charset="-128"/>
                <a:ea typeface="ＭＳ ゴシック" panose="020B0609070205080204" pitchFamily="49" charset="-128"/>
              </a:rPr>
              <a:t>(</a:t>
            </a:r>
            <a:r>
              <a:rPr lang="en-US" altLang="ja-JP" sz="1600" dirty="0" err="1" smtClean="0">
                <a:latin typeface="ＭＳ ゴシック" panose="020B0609070205080204" pitchFamily="49" charset="-128"/>
                <a:ea typeface="ＭＳ ゴシック" panose="020B0609070205080204" pitchFamily="49" charset="-128"/>
              </a:rPr>
              <a:t>src_img</a:t>
            </a:r>
            <a:r>
              <a:rPr lang="en-US" altLang="ja-JP" sz="1600" dirty="0">
                <a:latin typeface="ＭＳ ゴシック" panose="020B0609070205080204" pitchFamily="49" charset="-128"/>
                <a:ea typeface="ＭＳ ゴシック" panose="020B0609070205080204" pitchFamily="49" charset="-128"/>
              </a:rPr>
              <a:t>, dst2_img, </a:t>
            </a:r>
            <a:r>
              <a:rPr lang="en-US" altLang="ja-JP" sz="1600" dirty="0">
                <a:solidFill>
                  <a:srgbClr val="FF0000"/>
                </a:solidFill>
                <a:latin typeface="ＭＳ ゴシック" panose="020B0609070205080204" pitchFamily="49" charset="-128"/>
                <a:ea typeface="ＭＳ ゴシック" panose="020B0609070205080204" pitchFamily="49" charset="-128"/>
              </a:rPr>
              <a:t>Size(51,3)</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70C0"/>
                </a:solidFill>
                <a:latin typeface="ＭＳ ゴシック" panose="020B0609070205080204" pitchFamily="49" charset="-128"/>
                <a:ea typeface="ＭＳ ゴシック" panose="020B0609070205080204" pitchFamily="49" charset="-128"/>
              </a:rPr>
              <a:t>80</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70C0"/>
                </a:solidFill>
                <a:latin typeface="ＭＳ ゴシック" panose="020B0609070205080204" pitchFamily="49" charset="-128"/>
                <a:ea typeface="ＭＳ ゴシック" panose="020B0609070205080204" pitchFamily="49" charset="-128"/>
              </a:rPr>
              <a:t>3</a:t>
            </a:r>
            <a:r>
              <a:rPr lang="en-US" altLang="ja-JP" sz="1600" dirty="0" smtClean="0">
                <a:latin typeface="ＭＳ ゴシック" panose="020B0609070205080204" pitchFamily="49" charset="-128"/>
                <a:ea typeface="ＭＳ ゴシック" panose="020B0609070205080204" pitchFamily="49" charset="-128"/>
              </a:rPr>
              <a:t>);</a:t>
            </a:r>
            <a:endParaRPr lang="en-US" altLang="ja-JP" sz="1600" dirty="0">
              <a:latin typeface="ＭＳ ゴシック" panose="020B0609070205080204" pitchFamily="49" charset="-128"/>
              <a:ea typeface="ＭＳ ゴシック" panose="020B0609070205080204" pitchFamily="49" charset="-128"/>
            </a:endParaRPr>
          </a:p>
          <a:p>
            <a:endParaRPr lang="en-US" altLang="ja-JP" sz="20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34</a:t>
            </a:fld>
            <a:endParaRPr lang="ja-JP" altLang="en-US">
              <a:solidFill>
                <a:srgbClr val="898989"/>
              </a:solidFill>
            </a:endParaRPr>
          </a:p>
        </p:txBody>
      </p:sp>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6800" y="4149080"/>
            <a:ext cx="2160000" cy="2160000"/>
          </a:xfrm>
          <a:prstGeom prst="rect">
            <a:avLst/>
          </a:prstGeom>
        </p:spPr>
      </p:pic>
      <p:sp>
        <p:nvSpPr>
          <p:cNvPr id="6" name="上矢印 5"/>
          <p:cNvSpPr/>
          <p:nvPr/>
        </p:nvSpPr>
        <p:spPr>
          <a:xfrm>
            <a:off x="7380312" y="3501008"/>
            <a:ext cx="484632" cy="50370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左矢印 6"/>
          <p:cNvSpPr/>
          <p:nvPr/>
        </p:nvSpPr>
        <p:spPr>
          <a:xfrm>
            <a:off x="5796136" y="5085184"/>
            <a:ext cx="541040"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6800" y="1268823"/>
            <a:ext cx="2160000" cy="2160000"/>
          </a:xfrm>
          <a:prstGeom prst="rect">
            <a:avLst/>
          </a:prstGeom>
        </p:spPr>
      </p:pic>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2000" y="4148725"/>
            <a:ext cx="2160000" cy="2160000"/>
          </a:xfrm>
          <a:prstGeom prst="rect">
            <a:avLst/>
          </a:prstGeom>
        </p:spPr>
      </p:pic>
    </p:spTree>
    <p:extLst>
      <p:ext uri="{BB962C8B-B14F-4D97-AF65-F5344CB8AC3E}">
        <p14:creationId xmlns:p14="http://schemas.microsoft.com/office/powerpoint/2010/main" val="3239934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フィルタリング</a:t>
            </a:r>
          </a:p>
        </p:txBody>
      </p:sp>
      <p:sp>
        <p:nvSpPr>
          <p:cNvPr id="3074" name="タイトル 1"/>
          <p:cNvSpPr>
            <a:spLocks noGrp="1"/>
          </p:cNvSpPr>
          <p:nvPr>
            <p:ph type="title"/>
          </p:nvPr>
        </p:nvSpPr>
        <p:spPr>
          <a:xfrm>
            <a:off x="457200" y="274638"/>
            <a:ext cx="8229600" cy="850900"/>
          </a:xfrm>
        </p:spPr>
        <p:txBody>
          <a:bodyPr/>
          <a:lstStyle/>
          <a:p>
            <a:pPr algn="l"/>
            <a:r>
              <a:rPr lang="ja-JP" altLang="en-US" sz="4000" dirty="0" smtClean="0"/>
              <a:t>平滑化</a:t>
            </a:r>
            <a:r>
              <a:rPr lang="en-US" altLang="ja-JP" sz="4000" dirty="0" smtClean="0"/>
              <a:t> </a:t>
            </a:r>
            <a:r>
              <a:rPr lang="en-US" altLang="ja-JP" sz="4000" dirty="0" err="1" smtClean="0"/>
              <a:t>medianBlur</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2000" dirty="0" smtClean="0"/>
              <a:t>メディアンフィルタによる平滑化</a:t>
            </a:r>
            <a:r>
              <a:rPr lang="en-US" altLang="ja-JP" sz="2000" dirty="0" smtClean="0"/>
              <a:t/>
            </a:r>
            <a:br>
              <a:rPr lang="en-US" altLang="ja-JP" sz="2000" dirty="0" smtClean="0"/>
            </a:br>
            <a:r>
              <a:rPr lang="en-US" altLang="ja-JP" sz="2000" dirty="0" smtClean="0"/>
              <a:t>(</a:t>
            </a:r>
            <a:r>
              <a:rPr lang="ja-JP" altLang="en-US" sz="2000" dirty="0" smtClean="0"/>
              <a:t>指定</a:t>
            </a:r>
            <a:r>
              <a:rPr lang="ja-JP" altLang="en-US" sz="2000" dirty="0" smtClean="0">
                <a:solidFill>
                  <a:srgbClr val="FF0000"/>
                </a:solidFill>
              </a:rPr>
              <a:t>サイズ</a:t>
            </a:r>
            <a:r>
              <a:rPr lang="en-US" altLang="ja-JP" sz="2000" dirty="0" smtClean="0">
                <a:solidFill>
                  <a:srgbClr val="FF0000"/>
                </a:solidFill>
              </a:rPr>
              <a:t>(</a:t>
            </a:r>
            <a:r>
              <a:rPr lang="ja-JP" altLang="en-US" sz="2000" dirty="0" smtClean="0">
                <a:solidFill>
                  <a:srgbClr val="FF0000"/>
                </a:solidFill>
              </a:rPr>
              <a:t>奇数</a:t>
            </a:r>
            <a:r>
              <a:rPr lang="en-US" altLang="ja-JP" sz="2000" dirty="0" smtClean="0">
                <a:solidFill>
                  <a:srgbClr val="FF0000"/>
                </a:solidFill>
              </a:rPr>
              <a:t>)</a:t>
            </a:r>
            <a:r>
              <a:rPr lang="ja-JP" altLang="en-US" sz="2000" dirty="0" smtClean="0"/>
              <a:t>の正方形内</a:t>
            </a:r>
            <a:r>
              <a:rPr lang="en-US" altLang="ja-JP" sz="2000" dirty="0"/>
              <a:t/>
            </a:r>
            <a:br>
              <a:rPr lang="en-US" altLang="ja-JP" sz="2000" dirty="0"/>
            </a:br>
            <a:r>
              <a:rPr lang="ja-JP" altLang="en-US" sz="2000" dirty="0" smtClean="0"/>
              <a:t>ピクセル値の中央値</a:t>
            </a:r>
            <a:r>
              <a:rPr lang="en-US" altLang="ja-JP" sz="2000" dirty="0" smtClean="0"/>
              <a:t>)</a:t>
            </a:r>
          </a:p>
          <a:p>
            <a:endParaRPr lang="en-US" altLang="ja-JP" sz="2000" dirty="0" smtClean="0"/>
          </a:p>
          <a:p>
            <a:pPr marL="400050" lvl="1" indent="0">
              <a:buNone/>
            </a:pPr>
            <a:r>
              <a:rPr lang="en-US" altLang="ja-JP" sz="1600" dirty="0" err="1" smtClean="0">
                <a:latin typeface="ＭＳ ゴシック" panose="020B0609070205080204" pitchFamily="49" charset="-128"/>
                <a:ea typeface="ＭＳ ゴシック" panose="020B0609070205080204" pitchFamily="49" charset="-128"/>
                <a:hlinkClick r:id="rId3"/>
              </a:rPr>
              <a:t>medianBlur</a:t>
            </a:r>
            <a:r>
              <a:rPr lang="en-US" altLang="ja-JP" sz="1600" dirty="0" smtClean="0">
                <a:latin typeface="ＭＳ ゴシック" panose="020B0609070205080204" pitchFamily="49" charset="-128"/>
                <a:ea typeface="ＭＳ ゴシック" panose="020B0609070205080204" pitchFamily="49" charset="-128"/>
              </a:rPr>
              <a:t>(</a:t>
            </a:r>
            <a:r>
              <a:rPr lang="en-US" altLang="ja-JP" sz="1600" dirty="0" err="1" smtClean="0">
                <a:latin typeface="ＭＳ ゴシック" panose="020B0609070205080204" pitchFamily="49" charset="-128"/>
                <a:ea typeface="ＭＳ ゴシック" panose="020B0609070205080204" pitchFamily="49" charset="-128"/>
              </a:rPr>
              <a:t>src_img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dst_img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FF0000"/>
                </a:solidFill>
                <a:latin typeface="ＭＳ ゴシック" panose="020B0609070205080204" pitchFamily="49" charset="-128"/>
                <a:ea typeface="ＭＳ ゴシック" panose="020B0609070205080204" pitchFamily="49" charset="-128"/>
              </a:rPr>
              <a:t>11</a:t>
            </a:r>
            <a:r>
              <a:rPr lang="en-US" altLang="ja-JP" sz="1600" dirty="0">
                <a:latin typeface="ＭＳ ゴシック" panose="020B0609070205080204" pitchFamily="49" charset="-128"/>
                <a:ea typeface="ＭＳ ゴシック" panose="020B0609070205080204" pitchFamily="49" charset="-128"/>
              </a:rPr>
              <a:t>);</a:t>
            </a:r>
          </a:p>
          <a:p>
            <a:pPr marL="400050" lvl="1" indent="0">
              <a:buNone/>
            </a:pPr>
            <a:endParaRPr lang="en-US" altLang="ja-JP" sz="1600" dirty="0" smtClean="0">
              <a:latin typeface="ＭＳ ゴシック" panose="020B0609070205080204" pitchFamily="49" charset="-128"/>
              <a:ea typeface="ＭＳ ゴシック" panose="020B0609070205080204" pitchFamily="49" charset="-128"/>
            </a:endParaRPr>
          </a:p>
          <a:p>
            <a:pPr marL="400050" lvl="1" indent="0">
              <a:buNone/>
            </a:pPr>
            <a:endParaRPr lang="en-US" altLang="ja-JP" sz="1600" dirty="0">
              <a:latin typeface="ＭＳ ゴシック" panose="020B0609070205080204" pitchFamily="49" charset="-128"/>
              <a:ea typeface="ＭＳ ゴシック" panose="020B0609070205080204" pitchFamily="49" charset="-128"/>
            </a:endParaRP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hlinkClick r:id="rId3"/>
              </a:rPr>
              <a:t>medianBlur</a:t>
            </a:r>
            <a:r>
              <a:rPr lang="en-US" altLang="ja-JP" sz="1600" dirty="0" smtClean="0">
                <a:latin typeface="ＭＳ ゴシック" panose="020B0609070205080204" pitchFamily="49" charset="-128"/>
                <a:ea typeface="ＭＳ ゴシック" panose="020B0609070205080204" pitchFamily="49" charset="-128"/>
              </a:rPr>
              <a:t>(</a:t>
            </a:r>
            <a:r>
              <a:rPr lang="en-US" altLang="ja-JP" sz="1600" dirty="0" err="1" smtClean="0">
                <a:latin typeface="ＭＳ ゴシック" panose="020B0609070205080204" pitchFamily="49" charset="-128"/>
                <a:ea typeface="ＭＳ ゴシック" panose="020B0609070205080204" pitchFamily="49" charset="-128"/>
              </a:rPr>
              <a:t>src_img</a:t>
            </a:r>
            <a:r>
              <a:rPr lang="en-US" altLang="ja-JP" sz="1600" dirty="0">
                <a:latin typeface="ＭＳ ゴシック" panose="020B0609070205080204" pitchFamily="49" charset="-128"/>
                <a:ea typeface="ＭＳ ゴシック" panose="020B0609070205080204" pitchFamily="49" charset="-128"/>
              </a:rPr>
              <a:t>, dst2_img, </a:t>
            </a:r>
            <a:r>
              <a:rPr lang="en-US" altLang="ja-JP" sz="1600" dirty="0">
                <a:solidFill>
                  <a:srgbClr val="FF0000"/>
                </a:solidFill>
                <a:latin typeface="ＭＳ ゴシック" panose="020B0609070205080204" pitchFamily="49" charset="-128"/>
                <a:ea typeface="ＭＳ ゴシック" panose="020B0609070205080204" pitchFamily="49" charset="-128"/>
              </a:rPr>
              <a:t>51</a:t>
            </a:r>
            <a:r>
              <a:rPr lang="en-US" altLang="ja-JP" sz="1600" dirty="0" smtClean="0">
                <a:latin typeface="ＭＳ ゴシック" panose="020B0609070205080204" pitchFamily="49" charset="-128"/>
                <a:ea typeface="ＭＳ ゴシック" panose="020B0609070205080204" pitchFamily="49" charset="-128"/>
              </a:rPr>
              <a:t>);</a:t>
            </a:r>
            <a:endParaRPr lang="en-US" altLang="ja-JP" sz="1600" dirty="0">
              <a:latin typeface="ＭＳ ゴシック" panose="020B0609070205080204" pitchFamily="49" charset="-128"/>
              <a:ea typeface="ＭＳ ゴシック" panose="020B0609070205080204" pitchFamily="49" charset="-128"/>
            </a:endParaRPr>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35</a:t>
            </a:fld>
            <a:endParaRPr lang="ja-JP" altLang="en-US">
              <a:solidFill>
                <a:srgbClr val="898989"/>
              </a:solidFill>
            </a:endParaRPr>
          </a:p>
        </p:txBody>
      </p:sp>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6800" y="4149080"/>
            <a:ext cx="2160000" cy="2160000"/>
          </a:xfrm>
          <a:prstGeom prst="rect">
            <a:avLst/>
          </a:prstGeom>
        </p:spPr>
      </p:pic>
      <p:sp>
        <p:nvSpPr>
          <p:cNvPr id="6" name="上矢印 5"/>
          <p:cNvSpPr/>
          <p:nvPr/>
        </p:nvSpPr>
        <p:spPr>
          <a:xfrm>
            <a:off x="7380312" y="3501008"/>
            <a:ext cx="484632" cy="50370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左矢印 6"/>
          <p:cNvSpPr/>
          <p:nvPr/>
        </p:nvSpPr>
        <p:spPr>
          <a:xfrm>
            <a:off x="5796136" y="5085184"/>
            <a:ext cx="541040"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3843" y="1268058"/>
            <a:ext cx="2160000" cy="2160000"/>
          </a:xfrm>
          <a:prstGeom prst="rect">
            <a:avLst/>
          </a:prstGeom>
        </p:spPr>
      </p:pic>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2000" y="4148725"/>
            <a:ext cx="2160000" cy="2160000"/>
          </a:xfrm>
          <a:prstGeom prst="rect">
            <a:avLst/>
          </a:prstGeom>
        </p:spPr>
      </p:pic>
    </p:spTree>
    <p:extLst>
      <p:ext uri="{BB962C8B-B14F-4D97-AF65-F5344CB8AC3E}">
        <p14:creationId xmlns:p14="http://schemas.microsoft.com/office/powerpoint/2010/main" val="182785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構造や形状の解析</a:t>
            </a:r>
          </a:p>
        </p:txBody>
      </p:sp>
      <p:sp>
        <p:nvSpPr>
          <p:cNvPr id="3074" name="タイトル 1"/>
          <p:cNvSpPr>
            <a:spLocks noGrp="1"/>
          </p:cNvSpPr>
          <p:nvPr>
            <p:ph type="title"/>
          </p:nvPr>
        </p:nvSpPr>
        <p:spPr>
          <a:xfrm>
            <a:off x="457200" y="274638"/>
            <a:ext cx="8229600" cy="850900"/>
          </a:xfrm>
        </p:spPr>
        <p:txBody>
          <a:bodyPr/>
          <a:lstStyle/>
          <a:p>
            <a:pPr algn="l"/>
            <a:r>
              <a:rPr lang="ja-JP" altLang="en-US" sz="4000" dirty="0" smtClean="0"/>
              <a:t>輪郭</a:t>
            </a:r>
            <a:r>
              <a:rPr lang="ja-JP" altLang="en-US" sz="4000" dirty="0"/>
              <a:t>の</a:t>
            </a:r>
            <a:r>
              <a:rPr lang="ja-JP" altLang="en-US" sz="4000" dirty="0" smtClean="0"/>
              <a:t>検出</a:t>
            </a:r>
          </a:p>
        </p:txBody>
      </p:sp>
      <p:sp>
        <p:nvSpPr>
          <p:cNvPr id="3075" name="コンテンツ プレースホルダ 2"/>
          <p:cNvSpPr>
            <a:spLocks noGrp="1"/>
          </p:cNvSpPr>
          <p:nvPr>
            <p:ph idx="1"/>
          </p:nvPr>
        </p:nvSpPr>
        <p:spPr>
          <a:xfrm>
            <a:off x="457200" y="1268413"/>
            <a:ext cx="8229600" cy="5040312"/>
          </a:xfrm>
        </p:spPr>
        <p:txBody>
          <a:bodyPr/>
          <a:lstStyle/>
          <a:p>
            <a:r>
              <a:rPr lang="en-US" altLang="ja-JP" sz="2000" dirty="0"/>
              <a:t>2</a:t>
            </a:r>
            <a:r>
              <a:rPr lang="ja-JP" altLang="en-US" sz="2000" dirty="0"/>
              <a:t>値化</a:t>
            </a:r>
            <a:r>
              <a:rPr lang="ja-JP" altLang="en-US" sz="2000" dirty="0" smtClean="0"/>
              <a:t>した後、</a:t>
            </a:r>
            <a:r>
              <a:rPr lang="en-US" altLang="ja-JP" sz="1800" dirty="0" err="1">
                <a:latin typeface="ＭＳ ゴシック" panose="020B0609070205080204" pitchFamily="49" charset="-128"/>
                <a:ea typeface="ＭＳ ゴシック" panose="020B0609070205080204" pitchFamily="49" charset="-128"/>
              </a:rPr>
              <a:t>findContours</a:t>
            </a:r>
            <a:r>
              <a:rPr lang="en-US" altLang="ja-JP" sz="1800" dirty="0" smtClean="0">
                <a:latin typeface="ＭＳ ゴシック" panose="020B0609070205080204" pitchFamily="49" charset="-128"/>
                <a:ea typeface="ＭＳ ゴシック" panose="020B0609070205080204" pitchFamily="49" charset="-128"/>
              </a:rPr>
              <a:t>()</a:t>
            </a:r>
            <a:r>
              <a:rPr lang="ja-JP" altLang="en-US" sz="2000" dirty="0" smtClean="0"/>
              <a:t>に</a:t>
            </a:r>
            <a:r>
              <a:rPr lang="ja-JP" altLang="en-US" sz="2000" dirty="0"/>
              <a:t>よって輪郭を</a:t>
            </a:r>
            <a:r>
              <a:rPr lang="ja-JP" altLang="en-US" sz="2000" dirty="0" smtClean="0"/>
              <a:t>検出</a:t>
            </a:r>
            <a:endParaRPr lang="en-US" altLang="ja-JP" sz="2000" dirty="0" smtClean="0"/>
          </a:p>
          <a:p>
            <a:pPr marL="400050" lvl="1" indent="0">
              <a:buNone/>
            </a:pPr>
            <a:r>
              <a:rPr lang="en-US" altLang="ja-JP" sz="1600" dirty="0" err="1">
                <a:solidFill>
                  <a:schemeClr val="tx1">
                    <a:lumMod val="75000"/>
                    <a:lumOff val="25000"/>
                  </a:schemeClr>
                </a:solidFill>
                <a:latin typeface="ＭＳ ゴシック" panose="020B0609070205080204" pitchFamily="49" charset="-128"/>
                <a:ea typeface="ＭＳ ゴシック" panose="020B0609070205080204" pitchFamily="49" charset="-128"/>
              </a:rPr>
              <a:t>cvtColor</a:t>
            </a:r>
            <a:r>
              <a:rPr lang="en-US" altLang="ja-JP" sz="1600" dirty="0">
                <a:solidFill>
                  <a:schemeClr val="tx1">
                    <a:lumMod val="75000"/>
                    <a:lumOff val="25000"/>
                  </a:schemeClr>
                </a:solidFill>
                <a:latin typeface="ＭＳ ゴシック" panose="020B0609070205080204" pitchFamily="49" charset="-128"/>
                <a:ea typeface="ＭＳ ゴシック" panose="020B0609070205080204" pitchFamily="49" charset="-128"/>
              </a:rPr>
              <a:t>(</a:t>
            </a:r>
            <a:r>
              <a:rPr lang="en-US" altLang="ja-JP" sz="1600" dirty="0" err="1">
                <a:solidFill>
                  <a:schemeClr val="tx1">
                    <a:lumMod val="75000"/>
                    <a:lumOff val="25000"/>
                  </a:schemeClr>
                </a:solidFill>
                <a:latin typeface="ＭＳ ゴシック" panose="020B0609070205080204" pitchFamily="49" charset="-128"/>
                <a:ea typeface="ＭＳ ゴシック" panose="020B0609070205080204" pitchFamily="49" charset="-128"/>
              </a:rPr>
              <a:t>src_img</a:t>
            </a:r>
            <a:r>
              <a:rPr lang="en-US" altLang="ja-JP" sz="1600" dirty="0">
                <a:solidFill>
                  <a:schemeClr val="tx1">
                    <a:lumMod val="75000"/>
                    <a:lumOff val="25000"/>
                  </a:schemeClr>
                </a:solidFill>
                <a:latin typeface="ＭＳ ゴシック" panose="020B0609070205080204" pitchFamily="49" charset="-128"/>
                <a:ea typeface="ＭＳ ゴシック" panose="020B0609070205080204" pitchFamily="49" charset="-128"/>
              </a:rPr>
              <a:t>, </a:t>
            </a:r>
            <a:r>
              <a:rPr lang="en-US" altLang="ja-JP" sz="1600" dirty="0" err="1">
                <a:solidFill>
                  <a:schemeClr val="tx1">
                    <a:lumMod val="75000"/>
                    <a:lumOff val="25000"/>
                  </a:schemeClr>
                </a:solidFill>
                <a:latin typeface="ＭＳ ゴシック" panose="020B0609070205080204" pitchFamily="49" charset="-128"/>
                <a:ea typeface="ＭＳ ゴシック" panose="020B0609070205080204" pitchFamily="49" charset="-128"/>
              </a:rPr>
              <a:t>dst_img</a:t>
            </a:r>
            <a:r>
              <a:rPr lang="en-US" altLang="ja-JP" sz="1600" dirty="0">
                <a:solidFill>
                  <a:schemeClr val="tx1">
                    <a:lumMod val="75000"/>
                    <a:lumOff val="25000"/>
                  </a:schemeClr>
                </a:solidFill>
                <a:latin typeface="ＭＳ ゴシック" panose="020B0609070205080204" pitchFamily="49" charset="-128"/>
                <a:ea typeface="ＭＳ ゴシック" panose="020B0609070205080204" pitchFamily="49" charset="-128"/>
              </a:rPr>
              <a:t>, CV_BGR2GRAY);</a:t>
            </a:r>
          </a:p>
          <a:p>
            <a:pPr marL="400050" lvl="1" indent="0">
              <a:buNone/>
            </a:pPr>
            <a:r>
              <a:rPr lang="en-US" altLang="ja-JP" sz="1600" dirty="0">
                <a:solidFill>
                  <a:schemeClr val="tx1">
                    <a:lumMod val="75000"/>
                    <a:lumOff val="25000"/>
                  </a:schemeClr>
                </a:solidFill>
                <a:latin typeface="ＭＳ ゴシック" panose="020B0609070205080204" pitchFamily="49" charset="-128"/>
                <a:ea typeface="ＭＳ ゴシック" panose="020B0609070205080204" pitchFamily="49" charset="-128"/>
              </a:rPr>
              <a:t>threshold(</a:t>
            </a:r>
            <a:r>
              <a:rPr lang="en-US" altLang="ja-JP" sz="1600" dirty="0" err="1">
                <a:solidFill>
                  <a:schemeClr val="tx1">
                    <a:lumMod val="75000"/>
                    <a:lumOff val="25000"/>
                  </a:schemeClr>
                </a:solidFill>
                <a:latin typeface="ＭＳ ゴシック" panose="020B0609070205080204" pitchFamily="49" charset="-128"/>
                <a:ea typeface="ＭＳ ゴシック" panose="020B0609070205080204" pitchFamily="49" charset="-128"/>
              </a:rPr>
              <a:t>dst_img</a:t>
            </a:r>
            <a:r>
              <a:rPr lang="en-US" altLang="ja-JP" sz="1600" dirty="0">
                <a:solidFill>
                  <a:schemeClr val="tx1">
                    <a:lumMod val="75000"/>
                    <a:lumOff val="25000"/>
                  </a:schemeClr>
                </a:solidFill>
                <a:latin typeface="ＭＳ ゴシック" panose="020B0609070205080204" pitchFamily="49" charset="-128"/>
                <a:ea typeface="ＭＳ ゴシック" panose="020B0609070205080204" pitchFamily="49" charset="-128"/>
              </a:rPr>
              <a:t>, dst_img,-1, 255, THRESH_BINARY|THRESH_OTSU);</a:t>
            </a:r>
          </a:p>
          <a:p>
            <a:pPr marL="400050" lvl="1" indent="0">
              <a:buNone/>
            </a:pPr>
            <a:r>
              <a:rPr lang="en-US" altLang="ja-JP" sz="1600" dirty="0" err="1">
                <a:latin typeface="ＭＳ ゴシック" panose="020B0609070205080204" pitchFamily="49" charset="-128"/>
                <a:ea typeface="ＭＳ ゴシック" panose="020B0609070205080204" pitchFamily="49" charset="-128"/>
              </a:rPr>
              <a:t>std</a:t>
            </a:r>
            <a:r>
              <a:rPr lang="en-US" altLang="ja-JP" sz="1600" dirty="0">
                <a:latin typeface="ＭＳ ゴシック" panose="020B0609070205080204" pitchFamily="49" charset="-128"/>
                <a:ea typeface="ＭＳ ゴシック" panose="020B0609070205080204" pitchFamily="49" charset="-128"/>
              </a:rPr>
              <a:t>::vector&lt;</a:t>
            </a:r>
            <a:r>
              <a:rPr lang="en-US" altLang="ja-JP" sz="1600" dirty="0" err="1">
                <a:latin typeface="ＭＳ ゴシック" panose="020B0609070205080204" pitchFamily="49" charset="-128"/>
                <a:ea typeface="ＭＳ ゴシック" panose="020B0609070205080204" pitchFamily="49" charset="-128"/>
              </a:rPr>
              <a:t>std</a:t>
            </a:r>
            <a:r>
              <a:rPr lang="en-US" altLang="ja-JP" sz="1600" dirty="0">
                <a:latin typeface="ＭＳ ゴシック" panose="020B0609070205080204" pitchFamily="49" charset="-128"/>
                <a:ea typeface="ＭＳ ゴシック" panose="020B0609070205080204" pitchFamily="49" charset="-128"/>
              </a:rPr>
              <a:t>::vector&lt;Point&gt; &gt; </a:t>
            </a:r>
            <a:r>
              <a:rPr lang="en-US" altLang="ja-JP" sz="1600" dirty="0">
                <a:solidFill>
                  <a:srgbClr val="FF0000"/>
                </a:solidFill>
                <a:latin typeface="ＭＳ ゴシック" panose="020B0609070205080204" pitchFamily="49" charset="-128"/>
                <a:ea typeface="ＭＳ ゴシック" panose="020B0609070205080204" pitchFamily="49" charset="-128"/>
              </a:rPr>
              <a:t>contours</a:t>
            </a:r>
            <a:r>
              <a:rPr lang="en-US" altLang="ja-JP" sz="1600" dirty="0">
                <a:latin typeface="ＭＳ ゴシック" panose="020B0609070205080204" pitchFamily="49" charset="-128"/>
                <a:ea typeface="ＭＳ ゴシック" panose="020B0609070205080204" pitchFamily="49" charset="-128"/>
              </a:rPr>
              <a:t>;</a:t>
            </a:r>
          </a:p>
          <a:p>
            <a:pPr marL="400050" lvl="1" indent="0">
              <a:buNone/>
            </a:pPr>
            <a:r>
              <a:rPr lang="en-US" altLang="ja-JP" sz="1600" dirty="0" err="1">
                <a:latin typeface="ＭＳ ゴシック" panose="020B0609070205080204" pitchFamily="49" charset="-128"/>
                <a:ea typeface="ＭＳ ゴシック" panose="020B0609070205080204" pitchFamily="49" charset="-128"/>
                <a:hlinkClick r:id="rId3"/>
              </a:rPr>
              <a:t>findContours</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dst_img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FF0000"/>
                </a:solidFill>
                <a:latin typeface="ＭＳ ゴシック" panose="020B0609070205080204" pitchFamily="49" charset="-128"/>
                <a:ea typeface="ＭＳ ゴシック" panose="020B0609070205080204" pitchFamily="49" charset="-128"/>
              </a:rPr>
              <a:t>contours</a:t>
            </a:r>
            <a:r>
              <a:rPr lang="en-US" altLang="ja-JP" sz="1600" dirty="0">
                <a:latin typeface="ＭＳ ゴシック" panose="020B0609070205080204" pitchFamily="49" charset="-128"/>
                <a:ea typeface="ＭＳ ゴシック" panose="020B0609070205080204" pitchFamily="49" charset="-128"/>
              </a:rPr>
              <a:t>, CV_RETR_LIST, CV_CHAIN_APPROX_SIMPLE);</a:t>
            </a:r>
            <a:r>
              <a:rPr lang="en-US" altLang="ja-JP" sz="1600" dirty="0"/>
              <a:t>	</a:t>
            </a:r>
          </a:p>
          <a:p>
            <a:r>
              <a:rPr lang="ja-JP" altLang="en-US" sz="2000" dirty="0" smtClean="0"/>
              <a:t>検出された複数の輪郭</a:t>
            </a:r>
            <a:r>
              <a:rPr lang="en-US" altLang="ja-JP" sz="1800" dirty="0" smtClean="0">
                <a:solidFill>
                  <a:srgbClr val="FF0000"/>
                </a:solidFill>
                <a:latin typeface="ＭＳ ゴシック" panose="020B0609070205080204" pitchFamily="49" charset="-128"/>
                <a:ea typeface="ＭＳ ゴシック" panose="020B0609070205080204" pitchFamily="49" charset="-128"/>
              </a:rPr>
              <a:t>contours</a:t>
            </a:r>
            <a:r>
              <a:rPr lang="ja-JP" altLang="en-US" sz="2000" dirty="0" smtClean="0"/>
              <a:t>を</a:t>
            </a:r>
            <a:r>
              <a:rPr lang="en-US" altLang="ja-JP" sz="1800" dirty="0" err="1" smtClean="0">
                <a:latin typeface="ＭＳ ゴシック" panose="020B0609070205080204" pitchFamily="49" charset="-128"/>
                <a:ea typeface="ＭＳ ゴシック" panose="020B0609070205080204" pitchFamily="49" charset="-128"/>
              </a:rPr>
              <a:t>drawContours</a:t>
            </a:r>
            <a:r>
              <a:rPr lang="en-US" altLang="ja-JP" sz="1800" dirty="0">
                <a:latin typeface="ＭＳ ゴシック" panose="020B0609070205080204" pitchFamily="49" charset="-128"/>
                <a:ea typeface="ＭＳ ゴシック" panose="020B0609070205080204" pitchFamily="49" charset="-128"/>
              </a:rPr>
              <a:t>()</a:t>
            </a:r>
            <a:r>
              <a:rPr lang="ja-JP" altLang="en-US" sz="2000" dirty="0"/>
              <a:t>によって</a:t>
            </a:r>
            <a:r>
              <a:rPr lang="ja-JP" altLang="en-US" sz="2000" dirty="0" smtClean="0"/>
              <a:t>描画</a:t>
            </a:r>
            <a:endParaRPr lang="en-US" altLang="ja-JP" sz="2000" dirty="0" smtClean="0"/>
          </a:p>
          <a:p>
            <a:pPr marL="400050" lvl="1" indent="0">
              <a:buNone/>
            </a:pPr>
            <a:r>
              <a:rPr lang="en-US" altLang="ja-JP" sz="1600" dirty="0" smtClean="0">
                <a:latin typeface="ＭＳ ゴシック" panose="020B0609070205080204" pitchFamily="49" charset="-128"/>
                <a:ea typeface="ＭＳ ゴシック" panose="020B0609070205080204" pitchFamily="49" charset="-128"/>
              </a:rPr>
              <a:t>dst2_img</a:t>
            </a:r>
            <a:r>
              <a:rPr lang="ja-JP" altLang="en-US" sz="1600" dirty="0" smtClean="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src_img.clone</a:t>
            </a:r>
            <a:r>
              <a:rPr lang="en-US" altLang="ja-JP" sz="1600" dirty="0">
                <a:latin typeface="ＭＳ ゴシック" panose="020B0609070205080204" pitchFamily="49" charset="-128"/>
                <a:ea typeface="ＭＳ ゴシック" panose="020B0609070205080204" pitchFamily="49" charset="-128"/>
              </a:rPr>
              <a:t>();</a:t>
            </a:r>
          </a:p>
          <a:p>
            <a:pPr marL="400050" lvl="1" indent="0">
              <a:buNone/>
            </a:pPr>
            <a:r>
              <a:rPr lang="fr-FR" altLang="ja-JP" sz="1600" dirty="0">
                <a:latin typeface="ＭＳ ゴシック" panose="020B0609070205080204" pitchFamily="49" charset="-128"/>
                <a:ea typeface="ＭＳ ゴシック" panose="020B0609070205080204" pitchFamily="49" charset="-128"/>
                <a:hlinkClick r:id="rId4"/>
              </a:rPr>
              <a:t>drawContours</a:t>
            </a:r>
            <a:r>
              <a:rPr lang="fr-FR" altLang="ja-JP" sz="1600" dirty="0">
                <a:latin typeface="ＭＳ ゴシック" panose="020B0609070205080204" pitchFamily="49" charset="-128"/>
                <a:ea typeface="ＭＳ ゴシック" panose="020B0609070205080204" pitchFamily="49" charset="-128"/>
              </a:rPr>
              <a:t>(dst2_img, </a:t>
            </a:r>
            <a:r>
              <a:rPr lang="fr-FR" altLang="ja-JP" sz="1600" dirty="0">
                <a:solidFill>
                  <a:srgbClr val="FF0000"/>
                </a:solidFill>
                <a:latin typeface="ＭＳ ゴシック" panose="020B0609070205080204" pitchFamily="49" charset="-128"/>
                <a:ea typeface="ＭＳ ゴシック" panose="020B0609070205080204" pitchFamily="49" charset="-128"/>
              </a:rPr>
              <a:t>contours</a:t>
            </a:r>
            <a:r>
              <a:rPr lang="fr-FR" altLang="ja-JP" sz="1600" dirty="0">
                <a:latin typeface="ＭＳ ゴシック" panose="020B0609070205080204" pitchFamily="49" charset="-128"/>
                <a:ea typeface="ＭＳ ゴシック" panose="020B0609070205080204" pitchFamily="49" charset="-128"/>
              </a:rPr>
              <a:t>, -1, Scalar(0,255,0), 2</a:t>
            </a:r>
            <a:r>
              <a:rPr lang="fr-FR" altLang="ja-JP" sz="1600" dirty="0" smtClean="0">
                <a:latin typeface="ＭＳ ゴシック" panose="020B0609070205080204" pitchFamily="49" charset="-128"/>
                <a:ea typeface="ＭＳ ゴシック" panose="020B0609070205080204" pitchFamily="49" charset="-128"/>
              </a:rPr>
              <a:t>);</a:t>
            </a:r>
            <a:endParaRPr lang="fr-FR" altLang="ja-JP" sz="1600" dirty="0">
              <a:latin typeface="ＭＳ ゴシック" panose="020B0609070205080204" pitchFamily="49" charset="-128"/>
              <a:ea typeface="ＭＳ ゴシック" panose="020B0609070205080204" pitchFamily="49" charset="-128"/>
            </a:endParaRPr>
          </a:p>
          <a:p>
            <a:endParaRPr lang="en-US" altLang="ja-JP" sz="20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36</a:t>
            </a:fld>
            <a:endParaRPr lang="ja-JP" altLang="en-US">
              <a:solidFill>
                <a:srgbClr val="898989"/>
              </a:solidFill>
            </a:endParaRP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4148725"/>
            <a:ext cx="2160000" cy="2160000"/>
          </a:xfrm>
          <a:prstGeom prst="rect">
            <a:avLst/>
          </a:prstGeom>
        </p:spPr>
      </p:pic>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2000" y="4148725"/>
            <a:ext cx="2160000" cy="2160000"/>
          </a:xfrm>
          <a:prstGeom prst="rect">
            <a:avLst/>
          </a:prstGeom>
        </p:spPr>
      </p:pic>
      <p:pic>
        <p:nvPicPr>
          <p:cNvPr id="5" name="図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26800" y="4148725"/>
            <a:ext cx="2160000" cy="2160000"/>
          </a:xfrm>
          <a:prstGeom prst="rect">
            <a:avLst/>
          </a:prstGeom>
        </p:spPr>
      </p:pic>
      <p:sp>
        <p:nvSpPr>
          <p:cNvPr id="6" name="右矢印 5"/>
          <p:cNvSpPr/>
          <p:nvPr/>
        </p:nvSpPr>
        <p:spPr>
          <a:xfrm>
            <a:off x="2730564" y="4986409"/>
            <a:ext cx="64807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5765364" y="4986409"/>
            <a:ext cx="64807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8900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構造や形状の解析</a:t>
            </a:r>
          </a:p>
        </p:txBody>
      </p:sp>
      <p:sp>
        <p:nvSpPr>
          <p:cNvPr id="3074" name="タイトル 1"/>
          <p:cNvSpPr>
            <a:spLocks noGrp="1"/>
          </p:cNvSpPr>
          <p:nvPr>
            <p:ph type="title"/>
          </p:nvPr>
        </p:nvSpPr>
        <p:spPr>
          <a:xfrm>
            <a:off x="457200" y="274638"/>
            <a:ext cx="8229600" cy="850900"/>
          </a:xfrm>
        </p:spPr>
        <p:txBody>
          <a:bodyPr/>
          <a:lstStyle/>
          <a:p>
            <a:pPr algn="l"/>
            <a:r>
              <a:rPr lang="ja-JP" altLang="en-US" sz="4000" dirty="0" smtClean="0"/>
              <a:t>外接図形</a:t>
            </a:r>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2000" dirty="0" smtClean="0"/>
              <a:t>外接矩形</a:t>
            </a:r>
            <a:r>
              <a:rPr lang="en-US" altLang="ja-JP" sz="2000" dirty="0" smtClean="0"/>
              <a:t/>
            </a:r>
            <a:br>
              <a:rPr lang="en-US" altLang="ja-JP" sz="2000" dirty="0" smtClean="0"/>
            </a:br>
            <a:r>
              <a:rPr lang="en-US" altLang="ja-JP" sz="1600" dirty="0" err="1" smtClean="0">
                <a:latin typeface="ＭＳ ゴシック" panose="020B0609070205080204" pitchFamily="49" charset="-128"/>
                <a:ea typeface="ＭＳ ゴシック" panose="020B0609070205080204" pitchFamily="49" charset="-128"/>
              </a:rPr>
              <a:t>Rect</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a:solidFill>
                  <a:srgbClr val="FF0000"/>
                </a:solidFill>
                <a:latin typeface="ＭＳ ゴシック" panose="020B0609070205080204" pitchFamily="49" charset="-128"/>
                <a:ea typeface="ＭＳ ゴシック" panose="020B0609070205080204" pitchFamily="49" charset="-128"/>
              </a:rPr>
              <a:t>rect</a:t>
            </a:r>
            <a:r>
              <a:rPr lang="en-US" altLang="ja-JP" sz="1600" dirty="0">
                <a:solidFill>
                  <a:srgbClr val="FF0000"/>
                </a:solidFill>
                <a:latin typeface="ＭＳ ゴシック" panose="020B0609070205080204" pitchFamily="49" charset="-128"/>
                <a:ea typeface="ＭＳ ゴシック" panose="020B0609070205080204" pitchFamily="49" charset="-128"/>
              </a:rPr>
              <a:t> </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hlinkClick r:id="rId3"/>
              </a:rPr>
              <a:t>boundingRect</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solidFill>
                  <a:srgbClr val="00B0F0"/>
                </a:solidFill>
                <a:latin typeface="ＭＳ ゴシック" panose="020B0609070205080204" pitchFamily="49" charset="-128"/>
                <a:ea typeface="ＭＳ ゴシック" panose="020B0609070205080204" pitchFamily="49" charset="-128"/>
              </a:rPr>
              <a:t>pts</a:t>
            </a:r>
            <a:r>
              <a:rPr lang="en-US" altLang="ja-JP" sz="1600" dirty="0" smtClean="0">
                <a:latin typeface="ＭＳ ゴシック" panose="020B0609070205080204" pitchFamily="49" charset="-128"/>
                <a:ea typeface="ＭＳ ゴシック" panose="020B0609070205080204" pitchFamily="49" charset="-128"/>
              </a:rPr>
              <a:t>);</a:t>
            </a:r>
            <a:endParaRPr lang="en-US" altLang="ja-JP" sz="1600" dirty="0">
              <a:latin typeface="ＭＳ ゴシック" panose="020B0609070205080204" pitchFamily="49" charset="-128"/>
              <a:ea typeface="ＭＳ ゴシック" panose="020B0609070205080204" pitchFamily="49" charset="-128"/>
            </a:endParaRPr>
          </a:p>
          <a:p>
            <a:endParaRPr lang="en-US" altLang="ja-JP" sz="2000" dirty="0" smtClean="0"/>
          </a:p>
          <a:p>
            <a:endParaRPr lang="en-US" altLang="ja-JP" sz="2000" dirty="0" smtClean="0"/>
          </a:p>
          <a:p>
            <a:r>
              <a:rPr lang="ja-JP" altLang="en-US" sz="2000" dirty="0" smtClean="0"/>
              <a:t>外接円</a:t>
            </a:r>
            <a:endParaRPr lang="en-US" altLang="ja-JP" sz="2000" dirty="0" smtClean="0"/>
          </a:p>
          <a:p>
            <a:pPr marL="400050" lvl="1" indent="0">
              <a:buNone/>
            </a:pPr>
            <a:r>
              <a:rPr lang="en-US" altLang="ja-JP" sz="1600" dirty="0" smtClean="0">
                <a:latin typeface="ＭＳ ゴシック" panose="020B0609070205080204" pitchFamily="49" charset="-128"/>
                <a:ea typeface="ＭＳ ゴシック" panose="020B0609070205080204" pitchFamily="49" charset="-128"/>
              </a:rPr>
              <a:t>Point2f </a:t>
            </a:r>
            <a:r>
              <a:rPr lang="en-US" altLang="ja-JP" sz="1600" dirty="0">
                <a:solidFill>
                  <a:srgbClr val="00B050"/>
                </a:solidFill>
                <a:latin typeface="ＭＳ ゴシック" panose="020B0609070205080204" pitchFamily="49" charset="-128"/>
                <a:ea typeface="ＭＳ ゴシック" panose="020B0609070205080204" pitchFamily="49" charset="-128"/>
              </a:rPr>
              <a:t>center</a:t>
            </a:r>
            <a:r>
              <a:rPr lang="en-US" altLang="ja-JP" sz="1600" dirty="0">
                <a:latin typeface="ＭＳ ゴシック" panose="020B0609070205080204" pitchFamily="49" charset="-128"/>
                <a:ea typeface="ＭＳ ゴシック" panose="020B0609070205080204" pitchFamily="49" charset="-128"/>
              </a:rPr>
              <a:t>;</a:t>
            </a:r>
          </a:p>
          <a:p>
            <a:pPr marL="400050" lvl="1" indent="0">
              <a:buNone/>
            </a:pPr>
            <a:r>
              <a:rPr lang="en-US" altLang="ja-JP" sz="1600" dirty="0">
                <a:latin typeface="ＭＳ ゴシック" panose="020B0609070205080204" pitchFamily="49" charset="-128"/>
                <a:ea typeface="ＭＳ ゴシック" panose="020B0609070205080204" pitchFamily="49" charset="-128"/>
              </a:rPr>
              <a:t>float </a:t>
            </a:r>
            <a:r>
              <a:rPr lang="en-US" altLang="ja-JP" sz="1600" dirty="0">
                <a:solidFill>
                  <a:srgbClr val="00B050"/>
                </a:solidFill>
                <a:latin typeface="ＭＳ ゴシック" panose="020B0609070205080204" pitchFamily="49" charset="-128"/>
                <a:ea typeface="ＭＳ ゴシック" panose="020B0609070205080204" pitchFamily="49" charset="-128"/>
              </a:rPr>
              <a:t>radius</a:t>
            </a:r>
            <a:r>
              <a:rPr lang="en-US" altLang="ja-JP" sz="1600" dirty="0">
                <a:latin typeface="ＭＳ ゴシック" panose="020B0609070205080204" pitchFamily="49" charset="-128"/>
                <a:ea typeface="ＭＳ ゴシック" panose="020B0609070205080204" pitchFamily="49" charset="-128"/>
              </a:rPr>
              <a:t>;</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hlinkClick r:id="rId4"/>
              </a:rPr>
              <a:t>minEnclosingCircle</a:t>
            </a:r>
            <a:r>
              <a:rPr lang="en-US" altLang="ja-JP" sz="1600" dirty="0" smtClean="0">
                <a:latin typeface="ＭＳ ゴシック" panose="020B0609070205080204" pitchFamily="49" charset="-128"/>
                <a:ea typeface="ＭＳ ゴシック" panose="020B0609070205080204" pitchFamily="49" charset="-128"/>
              </a:rPr>
              <a:t>(</a:t>
            </a:r>
            <a:r>
              <a:rPr lang="en-US" altLang="ja-JP" sz="1600" dirty="0" err="1" smtClean="0">
                <a:solidFill>
                  <a:srgbClr val="00B0F0"/>
                </a:solidFill>
                <a:latin typeface="ＭＳ ゴシック" panose="020B0609070205080204" pitchFamily="49" charset="-128"/>
                <a:ea typeface="ＭＳ ゴシック" panose="020B0609070205080204" pitchFamily="49" charset="-128"/>
              </a:rPr>
              <a:t>pts</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smtClean="0">
                <a:solidFill>
                  <a:srgbClr val="00B050"/>
                </a:solidFill>
                <a:latin typeface="ＭＳ ゴシック" panose="020B0609070205080204" pitchFamily="49" charset="-128"/>
                <a:ea typeface="ＭＳ ゴシック" panose="020B0609070205080204" pitchFamily="49" charset="-128"/>
              </a:rPr>
              <a:t>center</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B050"/>
                </a:solidFill>
                <a:latin typeface="ＭＳ ゴシック" panose="020B0609070205080204" pitchFamily="49" charset="-128"/>
                <a:ea typeface="ＭＳ ゴシック" panose="020B0609070205080204" pitchFamily="49" charset="-128"/>
              </a:rPr>
              <a:t>radius</a:t>
            </a:r>
            <a:r>
              <a:rPr lang="en-US" altLang="ja-JP" sz="1600" dirty="0" smtClean="0">
                <a:latin typeface="ＭＳ ゴシック" panose="020B0609070205080204" pitchFamily="49" charset="-128"/>
                <a:ea typeface="ＭＳ ゴシック" panose="020B0609070205080204" pitchFamily="49" charset="-128"/>
              </a:rPr>
              <a:t>);</a:t>
            </a:r>
            <a:endParaRPr lang="en-US" altLang="ja-JP" sz="1600" dirty="0">
              <a:latin typeface="ＭＳ ゴシック" panose="020B0609070205080204" pitchFamily="49" charset="-128"/>
              <a:ea typeface="ＭＳ ゴシック" panose="020B0609070205080204" pitchFamily="49" charset="-128"/>
            </a:endParaRPr>
          </a:p>
          <a:p>
            <a:endParaRPr lang="en-US" altLang="ja-JP" sz="2000" dirty="0" smtClean="0"/>
          </a:p>
          <a:p>
            <a:r>
              <a:rPr lang="ja-JP" altLang="en-US" sz="2000" dirty="0" smtClean="0"/>
              <a:t>凸包</a:t>
            </a:r>
            <a:endParaRPr lang="en-US" altLang="ja-JP" sz="2000" dirty="0" smtClean="0"/>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std</a:t>
            </a:r>
            <a:r>
              <a:rPr lang="en-US" altLang="ja-JP" sz="1600" dirty="0">
                <a:latin typeface="ＭＳ ゴシック" panose="020B0609070205080204" pitchFamily="49" charset="-128"/>
                <a:ea typeface="ＭＳ ゴシック" panose="020B0609070205080204" pitchFamily="49" charset="-128"/>
              </a:rPr>
              <a:t>::vector&lt;Point&gt; </a:t>
            </a:r>
            <a:r>
              <a:rPr lang="en-US" altLang="ja-JP" sz="1600" dirty="0">
                <a:solidFill>
                  <a:srgbClr val="002060"/>
                </a:solidFill>
                <a:latin typeface="ＭＳ ゴシック" panose="020B0609070205080204" pitchFamily="49" charset="-128"/>
                <a:ea typeface="ＭＳ ゴシック" panose="020B0609070205080204" pitchFamily="49" charset="-128"/>
              </a:rPr>
              <a:t>hull</a:t>
            </a:r>
            <a:r>
              <a:rPr lang="en-US" altLang="ja-JP" sz="1600" dirty="0" smtClean="0">
                <a:latin typeface="ＭＳ ゴシック" panose="020B0609070205080204" pitchFamily="49" charset="-128"/>
                <a:ea typeface="ＭＳ ゴシック" panose="020B0609070205080204" pitchFamily="49" charset="-128"/>
              </a:rPr>
              <a:t>;</a:t>
            </a:r>
            <a:endParaRPr lang="en-US" altLang="ja-JP" sz="1600" dirty="0">
              <a:latin typeface="ＭＳ ゴシック" panose="020B0609070205080204" pitchFamily="49" charset="-128"/>
              <a:ea typeface="ＭＳ ゴシック" panose="020B0609070205080204" pitchFamily="49" charset="-128"/>
            </a:endParaRPr>
          </a:p>
          <a:p>
            <a:pPr marL="400050" lvl="1" indent="0">
              <a:buNone/>
            </a:pPr>
            <a:r>
              <a:rPr lang="en-US" altLang="ja-JP" sz="1600" dirty="0" err="1">
                <a:latin typeface="ＭＳ ゴシック" panose="020B0609070205080204" pitchFamily="49" charset="-128"/>
                <a:ea typeface="ＭＳ ゴシック" panose="020B0609070205080204" pitchFamily="49" charset="-128"/>
                <a:hlinkClick r:id="rId5"/>
              </a:rPr>
              <a:t>convexHull</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solidFill>
                  <a:srgbClr val="00B0F0"/>
                </a:solidFill>
                <a:latin typeface="ＭＳ ゴシック" panose="020B0609070205080204" pitchFamily="49" charset="-128"/>
                <a:ea typeface="ＭＳ ゴシック" panose="020B0609070205080204" pitchFamily="49" charset="-128"/>
              </a:rPr>
              <a:t>pts</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2060"/>
                </a:solidFill>
                <a:latin typeface="ＭＳ ゴシック" panose="020B0609070205080204" pitchFamily="49" charset="-128"/>
                <a:ea typeface="ＭＳ ゴシック" panose="020B0609070205080204" pitchFamily="49" charset="-128"/>
              </a:rPr>
              <a:t>hull</a:t>
            </a:r>
            <a:r>
              <a:rPr lang="en-US" altLang="ja-JP" sz="1600" dirty="0" smtClean="0">
                <a:latin typeface="ＭＳ ゴシック" panose="020B0609070205080204" pitchFamily="49" charset="-128"/>
                <a:ea typeface="ＭＳ ゴシック" panose="020B0609070205080204" pitchFamily="49" charset="-128"/>
              </a:rPr>
              <a:t>);</a:t>
            </a:r>
            <a:endParaRPr lang="en-US" altLang="ja-JP" sz="1600" dirty="0">
              <a:latin typeface="ＭＳ ゴシック" panose="020B0609070205080204" pitchFamily="49" charset="-128"/>
              <a:ea typeface="ＭＳ ゴシック" panose="020B0609070205080204" pitchFamily="49" charset="-128"/>
            </a:endParaRPr>
          </a:p>
          <a:p>
            <a:endParaRPr lang="en-US" altLang="ja-JP" sz="2000" dirty="0" smtClean="0"/>
          </a:p>
          <a:p>
            <a:pPr marL="0" indent="0">
              <a:buNone/>
            </a:pPr>
            <a:endParaRPr lang="en-US" altLang="ja-JP" sz="1600" dirty="0" smtClean="0"/>
          </a:p>
          <a:p>
            <a:pPr marL="0" indent="0">
              <a:buNone/>
            </a:pPr>
            <a:r>
              <a:rPr lang="en-US" altLang="ja-JP" sz="1600" dirty="0" err="1" smtClean="0">
                <a:solidFill>
                  <a:srgbClr val="00B0F0"/>
                </a:solidFill>
              </a:rPr>
              <a:t>pts</a:t>
            </a:r>
            <a:r>
              <a:rPr lang="ja-JP" altLang="en-US" sz="1600" dirty="0" smtClean="0"/>
              <a:t>は</a:t>
            </a:r>
            <a:r>
              <a:rPr lang="en-US" altLang="ja-JP" sz="1600" dirty="0" err="1" smtClean="0"/>
              <a:t>std</a:t>
            </a:r>
            <a:r>
              <a:rPr lang="en-US" altLang="ja-JP" sz="1600" dirty="0" smtClean="0"/>
              <a:t>::vector&lt;Point&gt;</a:t>
            </a:r>
            <a:r>
              <a:rPr lang="ja-JP" altLang="en-US" sz="1600" dirty="0" smtClean="0"/>
              <a:t>型の点座標集合</a:t>
            </a:r>
            <a:r>
              <a:rPr lang="en-US" altLang="ja-JP" sz="1600" dirty="0" smtClean="0"/>
              <a:t/>
            </a:r>
            <a:br>
              <a:rPr lang="en-US" altLang="ja-JP" sz="1600" dirty="0" smtClean="0"/>
            </a:br>
            <a:r>
              <a:rPr lang="ja-JP" altLang="en-US" sz="1600" dirty="0" smtClean="0"/>
              <a:t>描画コード省略</a:t>
            </a:r>
            <a:endParaRPr lang="en-US" altLang="ja-JP" sz="16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37</a:t>
            </a:fld>
            <a:endParaRPr lang="ja-JP" altLang="en-US">
              <a:solidFill>
                <a:srgbClr val="898989"/>
              </a:solidFill>
            </a:endParaRPr>
          </a:p>
        </p:txBody>
      </p:sp>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080" y="4148725"/>
            <a:ext cx="2160000" cy="2160000"/>
          </a:xfrm>
          <a:prstGeom prst="rect">
            <a:avLst/>
          </a:prstGeom>
        </p:spPr>
      </p:pic>
      <p:pic>
        <p:nvPicPr>
          <p:cNvPr id="5" name="図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4248" y="1268413"/>
            <a:ext cx="2160000" cy="2160000"/>
          </a:xfrm>
          <a:prstGeom prst="rect">
            <a:avLst/>
          </a:prstGeom>
        </p:spPr>
      </p:pic>
      <p:pic>
        <p:nvPicPr>
          <p:cNvPr id="2" name="図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6800" y="2276872"/>
            <a:ext cx="2160000" cy="2160000"/>
          </a:xfrm>
          <a:prstGeom prst="rect">
            <a:avLst/>
          </a:prstGeom>
        </p:spPr>
      </p:pic>
    </p:spTree>
    <p:extLst>
      <p:ext uri="{BB962C8B-B14F-4D97-AF65-F5344CB8AC3E}">
        <p14:creationId xmlns:p14="http://schemas.microsoft.com/office/powerpoint/2010/main" val="3120435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特徴検出</a:t>
            </a:r>
          </a:p>
        </p:txBody>
      </p:sp>
      <p:sp>
        <p:nvSpPr>
          <p:cNvPr id="3074" name="タイトル 1"/>
          <p:cNvSpPr>
            <a:spLocks noGrp="1"/>
          </p:cNvSpPr>
          <p:nvPr>
            <p:ph type="title"/>
          </p:nvPr>
        </p:nvSpPr>
        <p:spPr>
          <a:xfrm>
            <a:off x="457200" y="274638"/>
            <a:ext cx="8229600" cy="850900"/>
          </a:xfrm>
        </p:spPr>
        <p:txBody>
          <a:bodyPr/>
          <a:lstStyle/>
          <a:p>
            <a:pPr algn="l"/>
            <a:r>
              <a:rPr lang="ja-JP" altLang="en-US" sz="4000" dirty="0" smtClean="0"/>
              <a:t>エッジ</a:t>
            </a:r>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2000" dirty="0" smtClean="0"/>
              <a:t>グレースケール画像化し、</a:t>
            </a:r>
            <a:r>
              <a:rPr lang="en-US" altLang="ja-JP" sz="2000" dirty="0" smtClean="0"/>
              <a:t>Canny</a:t>
            </a:r>
            <a:r>
              <a:rPr lang="en-US" altLang="ja-JP" sz="2000" dirty="0"/>
              <a:t>()</a:t>
            </a:r>
            <a:r>
              <a:rPr lang="ja-JP" altLang="en-US" sz="2000" dirty="0" smtClean="0"/>
              <a:t>関数で閾値</a:t>
            </a:r>
            <a:r>
              <a:rPr lang="en-US" altLang="ja-JP" sz="2000" dirty="0"/>
              <a:t>(</a:t>
            </a:r>
            <a:r>
              <a:rPr lang="en-US" altLang="ja-JP" sz="2000" dirty="0">
                <a:solidFill>
                  <a:srgbClr val="0070C0"/>
                </a:solidFill>
              </a:rPr>
              <a:t>50</a:t>
            </a:r>
            <a:r>
              <a:rPr lang="ja-JP" altLang="en-US" sz="2000" dirty="0"/>
              <a:t>と</a:t>
            </a:r>
            <a:r>
              <a:rPr lang="en-US" altLang="ja-JP" sz="2000" dirty="0">
                <a:solidFill>
                  <a:srgbClr val="0070C0"/>
                </a:solidFill>
              </a:rPr>
              <a:t>200</a:t>
            </a:r>
            <a:r>
              <a:rPr lang="en-US" altLang="ja-JP" sz="2000" dirty="0"/>
              <a:t>)</a:t>
            </a:r>
            <a:r>
              <a:rPr lang="ja-JP" altLang="en-US" sz="2000" dirty="0"/>
              <a:t>を指定して、エッジ</a:t>
            </a:r>
            <a:r>
              <a:rPr lang="ja-JP" altLang="en-US" sz="2000" dirty="0" smtClean="0"/>
              <a:t>検出</a:t>
            </a:r>
            <a:endParaRPr lang="en-US" altLang="ja-JP" sz="2000" dirty="0"/>
          </a:p>
          <a:p>
            <a:endParaRPr lang="en-US" altLang="ja-JP" sz="1800" dirty="0" smtClean="0"/>
          </a:p>
          <a:p>
            <a:pPr marL="400050" lvl="1" indent="0">
              <a:buNone/>
            </a:pPr>
            <a:r>
              <a:rPr lang="en-US" altLang="ja-JP" sz="1600" dirty="0" err="1">
                <a:solidFill>
                  <a:schemeClr val="tx1">
                    <a:lumMod val="75000"/>
                    <a:lumOff val="25000"/>
                  </a:schemeClr>
                </a:solidFill>
                <a:latin typeface="ＭＳ ゴシック" panose="020B0609070205080204" pitchFamily="49" charset="-128"/>
                <a:ea typeface="ＭＳ ゴシック" panose="020B0609070205080204" pitchFamily="49" charset="-128"/>
              </a:rPr>
              <a:t>cvtColor</a:t>
            </a:r>
            <a:r>
              <a:rPr lang="en-US" altLang="ja-JP" sz="1600" dirty="0">
                <a:solidFill>
                  <a:schemeClr val="tx1">
                    <a:lumMod val="75000"/>
                    <a:lumOff val="25000"/>
                  </a:schemeClr>
                </a:solidFill>
                <a:latin typeface="ＭＳ ゴシック" panose="020B0609070205080204" pitchFamily="49" charset="-128"/>
                <a:ea typeface="ＭＳ ゴシック" panose="020B0609070205080204" pitchFamily="49" charset="-128"/>
              </a:rPr>
              <a:t>(</a:t>
            </a:r>
            <a:r>
              <a:rPr lang="en-US" altLang="ja-JP" sz="1600" dirty="0" err="1">
                <a:solidFill>
                  <a:schemeClr val="tx1">
                    <a:lumMod val="75000"/>
                    <a:lumOff val="25000"/>
                  </a:schemeClr>
                </a:solidFill>
                <a:latin typeface="ＭＳ ゴシック" panose="020B0609070205080204" pitchFamily="49" charset="-128"/>
                <a:ea typeface="ＭＳ ゴシック" panose="020B0609070205080204" pitchFamily="49" charset="-128"/>
              </a:rPr>
              <a:t>src_img</a:t>
            </a:r>
            <a:r>
              <a:rPr lang="en-US" altLang="ja-JP" sz="1600" dirty="0">
                <a:solidFill>
                  <a:schemeClr val="tx1">
                    <a:lumMod val="75000"/>
                    <a:lumOff val="25000"/>
                  </a:schemeClr>
                </a:solidFill>
                <a:latin typeface="ＭＳ ゴシック" panose="020B0609070205080204" pitchFamily="49" charset="-128"/>
                <a:ea typeface="ＭＳ ゴシック" panose="020B0609070205080204" pitchFamily="49" charset="-128"/>
              </a:rPr>
              <a:t>, </a:t>
            </a:r>
            <a:r>
              <a:rPr lang="en-US" altLang="ja-JP" sz="1600" dirty="0" err="1">
                <a:solidFill>
                  <a:schemeClr val="tx1">
                    <a:lumMod val="75000"/>
                    <a:lumOff val="25000"/>
                  </a:schemeClr>
                </a:solidFill>
                <a:latin typeface="ＭＳ ゴシック" panose="020B0609070205080204" pitchFamily="49" charset="-128"/>
                <a:ea typeface="ＭＳ ゴシック" panose="020B0609070205080204" pitchFamily="49" charset="-128"/>
              </a:rPr>
              <a:t>dst_img</a:t>
            </a:r>
            <a:r>
              <a:rPr lang="en-US" altLang="ja-JP" sz="1600" dirty="0">
                <a:solidFill>
                  <a:schemeClr val="tx1">
                    <a:lumMod val="75000"/>
                    <a:lumOff val="25000"/>
                  </a:schemeClr>
                </a:solidFill>
                <a:latin typeface="ＭＳ ゴシック" panose="020B0609070205080204" pitchFamily="49" charset="-128"/>
                <a:ea typeface="ＭＳ ゴシック" panose="020B0609070205080204" pitchFamily="49" charset="-128"/>
              </a:rPr>
              <a:t>, CV_BGR2GRAY);	</a:t>
            </a:r>
          </a:p>
          <a:p>
            <a:pPr marL="400050" lvl="1" indent="0">
              <a:buNone/>
            </a:pPr>
            <a:r>
              <a:rPr lang="en-US" altLang="ja-JP" sz="1600" dirty="0">
                <a:latin typeface="ＭＳ ゴシック" panose="020B0609070205080204" pitchFamily="49" charset="-128"/>
                <a:ea typeface="ＭＳ ゴシック" panose="020B0609070205080204" pitchFamily="49" charset="-128"/>
                <a:hlinkClick r:id="rId3"/>
              </a:rPr>
              <a:t>Canny</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dst_img</a:t>
            </a:r>
            <a:r>
              <a:rPr lang="en-US" altLang="ja-JP" sz="1600" dirty="0">
                <a:latin typeface="ＭＳ ゴシック" panose="020B0609070205080204" pitchFamily="49" charset="-128"/>
                <a:ea typeface="ＭＳ ゴシック" panose="020B0609070205080204" pitchFamily="49" charset="-128"/>
              </a:rPr>
              <a:t>, dst2_img, </a:t>
            </a:r>
            <a:r>
              <a:rPr lang="en-US" altLang="ja-JP" sz="1600" dirty="0" smtClean="0">
                <a:solidFill>
                  <a:srgbClr val="0070C0"/>
                </a:solidFill>
                <a:latin typeface="ＭＳ ゴシック" panose="020B0609070205080204" pitchFamily="49" charset="-128"/>
                <a:ea typeface="ＭＳ ゴシック" panose="020B0609070205080204" pitchFamily="49" charset="-128"/>
              </a:rPr>
              <a:t>50</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a:solidFill>
                  <a:srgbClr val="0070C0"/>
                </a:solidFill>
                <a:latin typeface="ＭＳ ゴシック" panose="020B0609070205080204" pitchFamily="49" charset="-128"/>
                <a:ea typeface="ＭＳ ゴシック" panose="020B0609070205080204" pitchFamily="49" charset="-128"/>
              </a:rPr>
              <a:t>200</a:t>
            </a:r>
            <a:r>
              <a:rPr lang="en-US" altLang="ja-JP" sz="1600" dirty="0">
                <a:latin typeface="ＭＳ ゴシック" panose="020B0609070205080204" pitchFamily="49" charset="-128"/>
                <a:ea typeface="ＭＳ ゴシック" panose="020B0609070205080204" pitchFamily="49" charset="-128"/>
              </a:rPr>
              <a:t>);	</a:t>
            </a:r>
          </a:p>
          <a:p>
            <a:pPr marL="0" indent="0">
              <a:buNone/>
            </a:pPr>
            <a:endParaRPr lang="en-US" altLang="ja-JP" sz="20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38</a:t>
            </a:fld>
            <a:endParaRPr lang="ja-JP" altLang="en-US">
              <a:solidFill>
                <a:srgbClr val="898989"/>
              </a:solidFill>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149080"/>
            <a:ext cx="2160000" cy="2160000"/>
          </a:xfrm>
          <a:prstGeom prst="rect">
            <a:avLst/>
          </a:prstGeom>
        </p:spPr>
      </p:pic>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6800" y="4149080"/>
            <a:ext cx="2160000" cy="2160000"/>
          </a:xfrm>
          <a:prstGeom prst="rect">
            <a:avLst/>
          </a:prstGeom>
        </p:spPr>
      </p:pic>
      <p:pic>
        <p:nvPicPr>
          <p:cNvPr id="5" name="図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2000" y="4149080"/>
            <a:ext cx="2160000" cy="2160000"/>
          </a:xfrm>
          <a:prstGeom prst="rect">
            <a:avLst/>
          </a:prstGeom>
        </p:spPr>
      </p:pic>
      <p:sp>
        <p:nvSpPr>
          <p:cNvPr id="8" name="右矢印 7"/>
          <p:cNvSpPr/>
          <p:nvPr/>
        </p:nvSpPr>
        <p:spPr>
          <a:xfrm>
            <a:off x="2730564" y="4986409"/>
            <a:ext cx="64807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5765364" y="4986409"/>
            <a:ext cx="64807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72907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title"/>
          </p:nvPr>
        </p:nvSpPr>
        <p:spPr>
          <a:xfrm>
            <a:off x="457200" y="274638"/>
            <a:ext cx="8229600" cy="850900"/>
          </a:xfrm>
        </p:spPr>
        <p:txBody>
          <a:bodyPr/>
          <a:lstStyle/>
          <a:p>
            <a:pPr algn="l"/>
            <a:r>
              <a:rPr lang="en-US" altLang="ja-JP" sz="4000" dirty="0" err="1"/>
              <a:t>OpenCV</a:t>
            </a:r>
            <a:r>
              <a:rPr lang="ja-JP" altLang="en-US" sz="4000" dirty="0" smtClean="0"/>
              <a:t>概略 </a:t>
            </a:r>
            <a:r>
              <a:rPr lang="en-US" altLang="ja-JP" sz="4000" dirty="0" smtClean="0"/>
              <a:t>(2/2)</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2400" dirty="0" smtClean="0"/>
              <a:t>動作プラットフォーム</a:t>
            </a:r>
            <a:endParaRPr lang="en-US" altLang="ja-JP" sz="2400" dirty="0" smtClean="0"/>
          </a:p>
          <a:p>
            <a:pPr lvl="1"/>
            <a:r>
              <a:rPr lang="en-US" altLang="ja-JP" sz="2000" dirty="0" smtClean="0"/>
              <a:t>Linux</a:t>
            </a:r>
            <a:r>
              <a:rPr lang="en-US" altLang="ja-JP" sz="2000" dirty="0"/>
              <a:t>, </a:t>
            </a:r>
            <a:r>
              <a:rPr lang="en-US" altLang="ja-JP" sz="2000" dirty="0" err="1" smtClean="0"/>
              <a:t>MacOSX</a:t>
            </a:r>
            <a:r>
              <a:rPr lang="en-US" altLang="ja-JP" sz="2000" dirty="0" smtClean="0"/>
              <a:t>, </a:t>
            </a:r>
            <a:r>
              <a:rPr lang="en-US" altLang="ja-JP" sz="2000" dirty="0" err="1"/>
              <a:t>iOS</a:t>
            </a:r>
            <a:r>
              <a:rPr lang="en-US" altLang="ja-JP" sz="2000" dirty="0"/>
              <a:t>, </a:t>
            </a:r>
            <a:r>
              <a:rPr lang="en-US" altLang="ja-JP" sz="2000" dirty="0" smtClean="0"/>
              <a:t>Android, </a:t>
            </a:r>
            <a:r>
              <a:rPr lang="en-US" altLang="ja-JP" sz="1800" dirty="0" smtClean="0"/>
              <a:t>Windows</a:t>
            </a:r>
          </a:p>
          <a:p>
            <a:r>
              <a:rPr lang="ja-JP" altLang="en-US" sz="2400" dirty="0" smtClean="0"/>
              <a:t>対応するプログラミング言語</a:t>
            </a:r>
            <a:endParaRPr lang="en-US" altLang="ja-JP" sz="2400" dirty="0"/>
          </a:p>
          <a:p>
            <a:pPr lvl="1"/>
            <a:r>
              <a:rPr lang="en-US" altLang="ja-JP" sz="2000" dirty="0" smtClean="0"/>
              <a:t>C</a:t>
            </a:r>
            <a:r>
              <a:rPr lang="en-US" altLang="ja-JP" sz="2000" dirty="0"/>
              <a:t>++, C, Python, </a:t>
            </a:r>
            <a:r>
              <a:rPr lang="en-US" altLang="ja-JP" sz="2000" dirty="0" smtClean="0"/>
              <a:t>Java</a:t>
            </a:r>
          </a:p>
          <a:p>
            <a:r>
              <a:rPr lang="ja-JP" altLang="en-US" sz="2400" dirty="0" smtClean="0"/>
              <a:t>リリースバージョン</a:t>
            </a:r>
            <a:endParaRPr lang="en-US" altLang="ja-JP" sz="2400" dirty="0" smtClean="0"/>
          </a:p>
          <a:p>
            <a:pPr lvl="1"/>
            <a:r>
              <a:rPr lang="en-US" altLang="ja-JP" sz="2000" dirty="0" err="1" smtClean="0"/>
              <a:t>OpenCV</a:t>
            </a:r>
            <a:r>
              <a:rPr lang="en-US" altLang="ja-JP" sz="2000" dirty="0" smtClean="0"/>
              <a:t> </a:t>
            </a:r>
            <a:r>
              <a:rPr lang="en-US" altLang="ja-JP" sz="2000" dirty="0"/>
              <a:t>2.4.8 </a:t>
            </a:r>
            <a:r>
              <a:rPr lang="en-US" altLang="ja-JP" sz="2000" dirty="0" smtClean="0"/>
              <a:t>(2.4</a:t>
            </a:r>
            <a:r>
              <a:rPr lang="ja-JP" altLang="en-US" sz="2000" dirty="0" smtClean="0"/>
              <a:t>系最後のリリース</a:t>
            </a:r>
            <a:r>
              <a:rPr lang="en-US" altLang="ja-JP" sz="2000" dirty="0" smtClean="0"/>
              <a:t>)</a:t>
            </a:r>
          </a:p>
          <a:p>
            <a:pPr lvl="1"/>
            <a:r>
              <a:rPr lang="ja-JP" altLang="en-US" sz="2000" dirty="0" smtClean="0"/>
              <a:t>次は </a:t>
            </a:r>
            <a:r>
              <a:rPr lang="en-US" altLang="ja-JP" sz="2000" dirty="0" err="1" smtClean="0"/>
              <a:t>OpenCV</a:t>
            </a:r>
            <a:r>
              <a:rPr lang="en-US" altLang="ja-JP" sz="2000" dirty="0" smtClean="0"/>
              <a:t> 3.0</a:t>
            </a:r>
            <a:r>
              <a:rPr lang="ja-JP" altLang="en-US" sz="2000" dirty="0" smtClean="0"/>
              <a:t> </a:t>
            </a:r>
            <a:r>
              <a:rPr lang="en-US" altLang="ja-JP" sz="2000" dirty="0" smtClean="0"/>
              <a:t>(</a:t>
            </a:r>
            <a:r>
              <a:rPr lang="ja-JP" altLang="en-US" sz="2000" dirty="0" smtClean="0"/>
              <a:t>現在</a:t>
            </a:r>
            <a:r>
              <a:rPr lang="en-US" altLang="ja-JP" sz="2000" dirty="0" smtClean="0"/>
              <a:t>beta)</a:t>
            </a:r>
            <a:endParaRPr lang="en-US" altLang="ja-JP" sz="1800" dirty="0" smtClean="0"/>
          </a:p>
          <a:p>
            <a:endParaRPr lang="en-US" altLang="ja-JP" sz="2400" dirty="0" smtClean="0"/>
          </a:p>
          <a:p>
            <a:r>
              <a:rPr lang="ja-JP" altLang="en-US" sz="2400" dirty="0" smtClean="0"/>
              <a:t>以降、使用する環境など</a:t>
            </a:r>
            <a:endParaRPr lang="en-US" altLang="ja-JP" sz="2400" dirty="0" smtClean="0"/>
          </a:p>
          <a:p>
            <a:pPr lvl="1"/>
            <a:r>
              <a:rPr lang="en-US" altLang="ja-JP" sz="2000" dirty="0"/>
              <a:t>Linux (</a:t>
            </a:r>
            <a:r>
              <a:rPr lang="en-US" altLang="ja-JP" sz="2000" dirty="0" err="1"/>
              <a:t>CentOS</a:t>
            </a:r>
            <a:r>
              <a:rPr lang="en-US" altLang="ja-JP" sz="2000" dirty="0"/>
              <a:t> 6.5</a:t>
            </a:r>
            <a:r>
              <a:rPr lang="en-US" altLang="ja-JP" sz="2000" dirty="0" smtClean="0"/>
              <a:t>)</a:t>
            </a:r>
          </a:p>
          <a:p>
            <a:pPr lvl="1"/>
            <a:r>
              <a:rPr lang="en-US" altLang="ja-JP" sz="2000" dirty="0"/>
              <a:t>C</a:t>
            </a:r>
            <a:r>
              <a:rPr lang="en-US" altLang="ja-JP" sz="2000" dirty="0" smtClean="0"/>
              <a:t>++</a:t>
            </a:r>
          </a:p>
          <a:p>
            <a:pPr lvl="2"/>
            <a:r>
              <a:rPr lang="ja-JP" altLang="en-US" sz="1600" dirty="0" smtClean="0"/>
              <a:t>コード片は </a:t>
            </a:r>
            <a:r>
              <a:rPr lang="en-US" altLang="ja-JP" sz="1600" dirty="0" smtClean="0"/>
              <a:t>“using namespace cv;” </a:t>
            </a:r>
            <a:r>
              <a:rPr lang="ja-JP" altLang="en-US" sz="1600" dirty="0" smtClean="0"/>
              <a:t>宣言</a:t>
            </a:r>
            <a:endParaRPr lang="en-US" altLang="ja-JP" sz="1600" dirty="0" smtClean="0"/>
          </a:p>
          <a:p>
            <a:pPr lvl="1"/>
            <a:r>
              <a:rPr lang="en-US" altLang="ja-JP" sz="2000" dirty="0" err="1"/>
              <a:t>OpenCV</a:t>
            </a:r>
            <a:r>
              <a:rPr lang="en-US" altLang="ja-JP" sz="2000" dirty="0"/>
              <a:t> 2.4.8</a:t>
            </a:r>
            <a:endParaRPr lang="en-US" altLang="ja-JP" sz="20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3</a:t>
            </a:fld>
            <a:endParaRPr lang="ja-JP" altLang="en-US">
              <a:solidFill>
                <a:srgbClr val="898989"/>
              </a:solidFill>
            </a:endParaRPr>
          </a:p>
        </p:txBody>
      </p:sp>
    </p:spTree>
    <p:extLst>
      <p:ext uri="{BB962C8B-B14F-4D97-AF65-F5344CB8AC3E}">
        <p14:creationId xmlns:p14="http://schemas.microsoft.com/office/powerpoint/2010/main" val="31531841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特徴検出</a:t>
            </a:r>
          </a:p>
        </p:txBody>
      </p:sp>
      <p:sp>
        <p:nvSpPr>
          <p:cNvPr id="3074" name="タイトル 1"/>
          <p:cNvSpPr>
            <a:spLocks noGrp="1"/>
          </p:cNvSpPr>
          <p:nvPr>
            <p:ph type="title"/>
          </p:nvPr>
        </p:nvSpPr>
        <p:spPr>
          <a:xfrm>
            <a:off x="457200" y="274638"/>
            <a:ext cx="8229600" cy="850900"/>
          </a:xfrm>
        </p:spPr>
        <p:txBody>
          <a:bodyPr/>
          <a:lstStyle/>
          <a:p>
            <a:pPr algn="l"/>
            <a:r>
              <a:rPr lang="ja-JP" altLang="en-US" sz="4000" dirty="0" smtClean="0"/>
              <a:t>直線</a:t>
            </a:r>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2000" dirty="0"/>
              <a:t>エッジ検出</a:t>
            </a:r>
            <a:r>
              <a:rPr lang="ja-JP" altLang="en-US" sz="2000" dirty="0" smtClean="0"/>
              <a:t>し、</a:t>
            </a:r>
            <a:r>
              <a:rPr lang="en-US" altLang="ja-JP" sz="2000" dirty="0" err="1" smtClean="0"/>
              <a:t>HoughLines</a:t>
            </a:r>
            <a:r>
              <a:rPr lang="en-US" altLang="ja-JP" sz="2000" dirty="0"/>
              <a:t>()</a:t>
            </a:r>
            <a:r>
              <a:rPr lang="ja-JP" altLang="en-US" sz="2000" dirty="0" smtClean="0"/>
              <a:t>関数で古典的</a:t>
            </a:r>
            <a:r>
              <a:rPr lang="en-US" altLang="ja-JP" sz="2000" dirty="0">
                <a:hlinkClick r:id="rId3"/>
              </a:rPr>
              <a:t>Hough</a:t>
            </a:r>
            <a:r>
              <a:rPr lang="ja-JP" altLang="en-US" sz="2000" dirty="0">
                <a:hlinkClick r:id="rId3"/>
              </a:rPr>
              <a:t>変換</a:t>
            </a:r>
            <a:r>
              <a:rPr lang="ja-JP" altLang="en-US" sz="2000" dirty="0" smtClean="0"/>
              <a:t>し直線</a:t>
            </a:r>
            <a:r>
              <a:rPr lang="ja-JP" altLang="en-US" sz="2000" dirty="0"/>
              <a:t>を</a:t>
            </a:r>
            <a:r>
              <a:rPr lang="ja-JP" altLang="en-US" sz="2000" dirty="0" smtClean="0"/>
              <a:t>検出</a:t>
            </a:r>
            <a:endParaRPr lang="en-US" altLang="ja-JP" sz="2000" dirty="0"/>
          </a:p>
          <a:p>
            <a:pPr marL="457200" lvl="1" indent="0">
              <a:buNone/>
            </a:pPr>
            <a:r>
              <a:rPr lang="en-US" altLang="ja-JP" sz="1600" dirty="0" smtClean="0"/>
              <a:t>	(</a:t>
            </a:r>
            <a:r>
              <a:rPr lang="ja-JP" altLang="en-US" sz="1600" dirty="0" smtClean="0"/>
              <a:t>ここでは、長さの分解</a:t>
            </a:r>
            <a:r>
              <a:rPr lang="ja-JP" altLang="en-US" sz="1600" dirty="0"/>
              <a:t>能</a:t>
            </a:r>
            <a:r>
              <a:rPr lang="en-US" altLang="ja-JP" sz="1600" dirty="0">
                <a:solidFill>
                  <a:srgbClr val="0070C0"/>
                </a:solidFill>
              </a:rPr>
              <a:t>1</a:t>
            </a:r>
            <a:r>
              <a:rPr lang="ja-JP" altLang="en-US" sz="1600" dirty="0" err="1"/>
              <a:t>、</a:t>
            </a:r>
            <a:r>
              <a:rPr lang="ja-JP" altLang="en-US" sz="1600" dirty="0"/>
              <a:t>角度の分解能</a:t>
            </a:r>
            <a:r>
              <a:rPr lang="en-US" altLang="ja-JP" sz="1600" dirty="0" smtClean="0">
                <a:solidFill>
                  <a:srgbClr val="0070C0"/>
                </a:solidFill>
              </a:rPr>
              <a:t>π/180</a:t>
            </a:r>
            <a:r>
              <a:rPr lang="ja-JP" altLang="en-US" sz="1600" dirty="0" err="1" smtClean="0"/>
              <a:t>、</a:t>
            </a:r>
            <a:r>
              <a:rPr lang="ja-JP" altLang="en-US" sz="1600" dirty="0"/>
              <a:t>直線と判断する閾値</a:t>
            </a:r>
            <a:r>
              <a:rPr lang="en-US" altLang="ja-JP" sz="1600" dirty="0" smtClean="0">
                <a:solidFill>
                  <a:srgbClr val="0070C0"/>
                </a:solidFill>
              </a:rPr>
              <a:t>200</a:t>
            </a:r>
            <a:r>
              <a:rPr lang="en-US" altLang="ja-JP" sz="1600" dirty="0" smtClean="0"/>
              <a:t>)</a:t>
            </a:r>
          </a:p>
          <a:p>
            <a:pPr marL="400050" lvl="1" indent="0">
              <a:buNone/>
            </a:pPr>
            <a:r>
              <a:rPr lang="en-US" altLang="ja-JP" sz="1600" dirty="0" err="1">
                <a:latin typeface="ＭＳ ゴシック" panose="020B0609070205080204" pitchFamily="49" charset="-128"/>
                <a:ea typeface="ＭＳ ゴシック" panose="020B0609070205080204" pitchFamily="49" charset="-128"/>
              </a:rPr>
              <a:t>std</a:t>
            </a:r>
            <a:r>
              <a:rPr lang="en-US" altLang="ja-JP" sz="1600" dirty="0">
                <a:latin typeface="ＭＳ ゴシック" panose="020B0609070205080204" pitchFamily="49" charset="-128"/>
                <a:ea typeface="ＭＳ ゴシック" panose="020B0609070205080204" pitchFamily="49" charset="-128"/>
              </a:rPr>
              <a:t>::vector&lt;Vec2f&gt; </a:t>
            </a:r>
            <a:r>
              <a:rPr lang="en-US" altLang="ja-JP" sz="1600" dirty="0">
                <a:solidFill>
                  <a:srgbClr val="FF0000"/>
                </a:solidFill>
                <a:latin typeface="ＭＳ ゴシック" panose="020B0609070205080204" pitchFamily="49" charset="-128"/>
                <a:ea typeface="ＭＳ ゴシック" panose="020B0609070205080204" pitchFamily="49" charset="-128"/>
              </a:rPr>
              <a:t>lines</a:t>
            </a:r>
            <a:r>
              <a:rPr lang="en-US" altLang="ja-JP" sz="1600" dirty="0">
                <a:latin typeface="ＭＳ ゴシック" panose="020B0609070205080204" pitchFamily="49" charset="-128"/>
                <a:ea typeface="ＭＳ ゴシック" panose="020B0609070205080204" pitchFamily="49" charset="-128"/>
              </a:rPr>
              <a:t>;</a:t>
            </a:r>
          </a:p>
          <a:p>
            <a:pPr marL="400050" lvl="1" indent="0">
              <a:buNone/>
            </a:pPr>
            <a:r>
              <a:rPr lang="en-US" altLang="ja-JP" sz="1600" dirty="0" err="1">
                <a:latin typeface="ＭＳ ゴシック" panose="020B0609070205080204" pitchFamily="49" charset="-128"/>
                <a:ea typeface="ＭＳ ゴシック" panose="020B0609070205080204" pitchFamily="49" charset="-128"/>
                <a:hlinkClick r:id="rId4"/>
              </a:rPr>
              <a:t>HoughLines</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dst_img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FF0000"/>
                </a:solidFill>
                <a:latin typeface="ＭＳ ゴシック" panose="020B0609070205080204" pitchFamily="49" charset="-128"/>
                <a:ea typeface="ＭＳ ゴシック" panose="020B0609070205080204" pitchFamily="49" charset="-128"/>
              </a:rPr>
              <a:t>lines</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70C0"/>
                </a:solidFill>
                <a:latin typeface="ＭＳ ゴシック" panose="020B0609070205080204" pitchFamily="49" charset="-128"/>
                <a:ea typeface="ＭＳ ゴシック" panose="020B0609070205080204" pitchFamily="49" charset="-128"/>
              </a:rPr>
              <a:t>1</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70C0"/>
                </a:solidFill>
                <a:latin typeface="ＭＳ ゴシック" panose="020B0609070205080204" pitchFamily="49" charset="-128"/>
                <a:ea typeface="ＭＳ ゴシック" panose="020B0609070205080204" pitchFamily="49" charset="-128"/>
              </a:rPr>
              <a:t>CV_PI/180</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70C0"/>
                </a:solidFill>
                <a:latin typeface="ＭＳ ゴシック" panose="020B0609070205080204" pitchFamily="49" charset="-128"/>
                <a:ea typeface="ＭＳ ゴシック" panose="020B0609070205080204" pitchFamily="49" charset="-128"/>
              </a:rPr>
              <a:t>200</a:t>
            </a:r>
            <a:r>
              <a:rPr lang="en-US" altLang="ja-JP" sz="1600" dirty="0" smtClean="0">
                <a:latin typeface="ＭＳ ゴシック" panose="020B0609070205080204" pitchFamily="49" charset="-128"/>
                <a:ea typeface="ＭＳ ゴシック" panose="020B0609070205080204" pitchFamily="49" charset="-128"/>
              </a:rPr>
              <a:t>);</a:t>
            </a:r>
            <a:endParaRPr lang="en-US" altLang="ja-JP" sz="1600" dirty="0">
              <a:latin typeface="ＭＳ ゴシック" panose="020B0609070205080204" pitchFamily="49" charset="-128"/>
              <a:ea typeface="ＭＳ ゴシック" panose="020B0609070205080204" pitchFamily="49" charset="-128"/>
            </a:endParaRPr>
          </a:p>
          <a:p>
            <a:r>
              <a:rPr lang="en-US" altLang="ja-JP" sz="2000" dirty="0" smtClean="0"/>
              <a:t>Hough</a:t>
            </a:r>
            <a:r>
              <a:rPr lang="ja-JP" altLang="en-US" sz="2000" dirty="0" smtClean="0"/>
              <a:t>空間の直線は</a:t>
            </a:r>
            <a:r>
              <a:rPr lang="en-US" altLang="ja-JP" sz="2000" dirty="0" smtClean="0">
                <a:solidFill>
                  <a:srgbClr val="00B050"/>
                </a:solidFill>
              </a:rPr>
              <a:t>ρ</a:t>
            </a:r>
            <a:r>
              <a:rPr lang="ja-JP" altLang="en-US" sz="2000" dirty="0" smtClean="0"/>
              <a:t>と</a:t>
            </a:r>
            <a:r>
              <a:rPr lang="en-US" altLang="ja-JP" sz="2000" dirty="0" smtClean="0">
                <a:solidFill>
                  <a:schemeClr val="accent6"/>
                </a:solidFill>
              </a:rPr>
              <a:t>θ</a:t>
            </a:r>
            <a:r>
              <a:rPr lang="ja-JP" altLang="en-US" sz="2000" dirty="0" smtClean="0"/>
              <a:t>で表現</a:t>
            </a:r>
            <a:r>
              <a:rPr lang="en-US" altLang="ja-JP" sz="1800" dirty="0"/>
              <a:t>(</a:t>
            </a:r>
            <a:r>
              <a:rPr lang="ja-JP" altLang="en-US" sz="1800" dirty="0"/>
              <a:t>直線は無限長</a:t>
            </a:r>
            <a:r>
              <a:rPr lang="en-US" altLang="ja-JP" sz="1800" dirty="0"/>
              <a:t>)</a:t>
            </a:r>
            <a:endParaRPr lang="en-US" altLang="ja-JP" sz="2000" dirty="0" smtClean="0"/>
          </a:p>
          <a:p>
            <a:pPr marL="457200" lvl="1" indent="0">
              <a:buNone/>
            </a:pPr>
            <a:r>
              <a:rPr lang="en-US" altLang="ja-JP" sz="1600" dirty="0">
                <a:solidFill>
                  <a:srgbClr val="00B050"/>
                </a:solidFill>
              </a:rPr>
              <a:t>ρ</a:t>
            </a:r>
            <a:r>
              <a:rPr lang="ja-JP" altLang="en-US" sz="1600" dirty="0"/>
              <a:t>は直線と座標原点との最短距離</a:t>
            </a:r>
            <a:r>
              <a:rPr lang="en-US" altLang="ja-JP" sz="1600" dirty="0"/>
              <a:t>(</a:t>
            </a:r>
            <a:r>
              <a:rPr lang="ja-JP" altLang="en-US" sz="1600" dirty="0"/>
              <a:t>垂線の長さ</a:t>
            </a:r>
            <a:r>
              <a:rPr lang="en-US" altLang="ja-JP" sz="1600" dirty="0"/>
              <a:t>)</a:t>
            </a:r>
          </a:p>
          <a:p>
            <a:pPr marL="457200" lvl="1" indent="0">
              <a:buNone/>
            </a:pPr>
            <a:r>
              <a:rPr lang="en-US" altLang="ja-JP" sz="1600" dirty="0">
                <a:solidFill>
                  <a:schemeClr val="accent6"/>
                </a:solidFill>
              </a:rPr>
              <a:t>θ</a:t>
            </a:r>
            <a:r>
              <a:rPr lang="ja-JP" altLang="en-US" sz="1600" dirty="0"/>
              <a:t>は</a:t>
            </a:r>
            <a:r>
              <a:rPr lang="en-US" altLang="ja-JP" sz="1600" dirty="0"/>
              <a:t>y</a:t>
            </a:r>
            <a:r>
              <a:rPr lang="ja-JP" altLang="en-US" sz="1600" dirty="0"/>
              <a:t>軸に対する</a:t>
            </a:r>
            <a:r>
              <a:rPr lang="ja-JP" altLang="en-US" sz="1600" dirty="0" smtClean="0"/>
              <a:t>直線の角度</a:t>
            </a:r>
            <a:r>
              <a:rPr lang="en-US" altLang="ja-JP" sz="1600" dirty="0"/>
              <a:t>(</a:t>
            </a:r>
            <a:r>
              <a:rPr lang="ja-JP" altLang="en-US" sz="1600" dirty="0"/>
              <a:t>ラジアン</a:t>
            </a:r>
            <a:r>
              <a:rPr lang="en-US" altLang="ja-JP" sz="1600" dirty="0"/>
              <a:t>; </a:t>
            </a:r>
            <a:r>
              <a:rPr lang="ja-JP" altLang="en-US" sz="1600" dirty="0"/>
              <a:t>垂直方向</a:t>
            </a:r>
            <a:r>
              <a:rPr lang="en-US" altLang="ja-JP" sz="1600" dirty="0"/>
              <a:t>0</a:t>
            </a:r>
            <a:r>
              <a:rPr lang="ja-JP" altLang="en-US" sz="1600" dirty="0" err="1"/>
              <a:t>、</a:t>
            </a:r>
            <a:r>
              <a:rPr lang="ja-JP" altLang="en-US" sz="1600" dirty="0"/>
              <a:t>時計回り</a:t>
            </a:r>
            <a:r>
              <a:rPr lang="en-US" altLang="ja-JP" sz="1600" dirty="0" smtClean="0"/>
              <a:t>)</a:t>
            </a:r>
            <a:endParaRPr lang="en-US" altLang="ja-JP" sz="2000" dirty="0" smtClean="0"/>
          </a:p>
          <a:p>
            <a:r>
              <a:rPr lang="ja-JP" altLang="en-US" sz="2000" dirty="0" smtClean="0"/>
              <a:t>検出結果</a:t>
            </a:r>
            <a:r>
              <a:rPr lang="en-US" altLang="ja-JP" sz="2000" dirty="0" smtClean="0">
                <a:solidFill>
                  <a:srgbClr val="FF0000"/>
                </a:solidFill>
              </a:rPr>
              <a:t>lines</a:t>
            </a:r>
            <a:r>
              <a:rPr lang="ja-JP" altLang="en-US" sz="2000" dirty="0" smtClean="0"/>
              <a:t>は</a:t>
            </a:r>
            <a:r>
              <a:rPr lang="en-US" altLang="ja-JP" sz="2000" dirty="0" smtClean="0">
                <a:latin typeface="ＭＳ ゴシック" panose="020B0609070205080204" pitchFamily="49" charset="-128"/>
                <a:ea typeface="ＭＳ ゴシック" panose="020B0609070205080204" pitchFamily="49" charset="-128"/>
              </a:rPr>
              <a:t>Vec2f</a:t>
            </a:r>
            <a:r>
              <a:rPr lang="ja-JP" altLang="en-US" sz="2000" dirty="0" smtClean="0">
                <a:latin typeface="ＭＳ ゴシック" panose="020B0609070205080204" pitchFamily="49" charset="-128"/>
                <a:ea typeface="ＭＳ ゴシック" panose="020B0609070205080204" pitchFamily="49" charset="-128"/>
              </a:rPr>
              <a:t>型</a:t>
            </a:r>
            <a:r>
              <a:rPr lang="en-US" altLang="ja-JP" sz="2000" dirty="0" smtClean="0"/>
              <a:t>(</a:t>
            </a:r>
            <a:r>
              <a:rPr lang="en-US" altLang="ja-JP" sz="2000" dirty="0" err="1" smtClean="0">
                <a:solidFill>
                  <a:srgbClr val="00B050"/>
                </a:solidFill>
              </a:rPr>
              <a:t>ρ</a:t>
            </a:r>
            <a:r>
              <a:rPr lang="en-US" altLang="ja-JP" sz="2000" dirty="0" err="1" smtClean="0"/>
              <a:t>,</a:t>
            </a:r>
            <a:r>
              <a:rPr lang="en-US" altLang="ja-JP" sz="2000" dirty="0" err="1" smtClean="0">
                <a:solidFill>
                  <a:schemeClr val="accent6"/>
                </a:solidFill>
              </a:rPr>
              <a:t>θ</a:t>
            </a:r>
            <a:r>
              <a:rPr lang="en-US" altLang="ja-JP" sz="2000" dirty="0" smtClean="0"/>
              <a:t>)</a:t>
            </a:r>
            <a:r>
              <a:rPr lang="ja-JP" altLang="en-US" sz="2000" dirty="0" smtClean="0"/>
              <a:t>のベクトル</a:t>
            </a:r>
            <a:endParaRPr lang="en-US" altLang="ja-JP" sz="2000" dirty="0" smtClean="0"/>
          </a:p>
          <a:p>
            <a:pPr marL="457200" lvl="1" indent="0">
              <a:buNone/>
            </a:pPr>
            <a:endParaRPr lang="en-US" altLang="ja-JP" sz="1600" dirty="0" smtClean="0"/>
          </a:p>
          <a:p>
            <a:pPr marL="0" indent="0">
              <a:buNone/>
            </a:pPr>
            <a:r>
              <a:rPr lang="en-US" altLang="ja-JP" sz="1600" dirty="0" smtClean="0">
                <a:solidFill>
                  <a:schemeClr val="tx1">
                    <a:lumMod val="75000"/>
                    <a:lumOff val="25000"/>
                  </a:schemeClr>
                </a:solidFill>
              </a:rPr>
              <a:t>※</a:t>
            </a:r>
            <a:r>
              <a:rPr lang="ja-JP" altLang="en-US" sz="1600" dirty="0" smtClean="0">
                <a:solidFill>
                  <a:schemeClr val="tx1">
                    <a:lumMod val="75000"/>
                    <a:lumOff val="25000"/>
                  </a:schemeClr>
                </a:solidFill>
              </a:rPr>
              <a:t>検出結果の描画はテキスト参照</a:t>
            </a:r>
            <a:endParaRPr lang="en-US" altLang="ja-JP" sz="1600" dirty="0" smtClean="0">
              <a:solidFill>
                <a:schemeClr val="tx1">
                  <a:lumMod val="75000"/>
                  <a:lumOff val="25000"/>
                </a:schemeClr>
              </a:solidFill>
            </a:endParaRPr>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39</a:t>
            </a:fld>
            <a:endParaRPr lang="ja-JP" altLang="en-US">
              <a:solidFill>
                <a:srgbClr val="898989"/>
              </a:solidFill>
            </a:endParaRPr>
          </a:p>
        </p:txBody>
      </p:sp>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4688725"/>
            <a:ext cx="2160000" cy="1620000"/>
          </a:xfrm>
          <a:prstGeom prst="rect">
            <a:avLst/>
          </a:prstGeom>
        </p:spPr>
      </p:pic>
      <p:pic>
        <p:nvPicPr>
          <p:cNvPr id="12" name="図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92000" y="4688725"/>
            <a:ext cx="2160000" cy="1620000"/>
          </a:xfrm>
          <a:prstGeom prst="rect">
            <a:avLst/>
          </a:prstGeom>
        </p:spPr>
      </p:pic>
      <p:pic>
        <p:nvPicPr>
          <p:cNvPr id="13" name="図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6800" y="4688725"/>
            <a:ext cx="2160000" cy="1620000"/>
          </a:xfrm>
          <a:prstGeom prst="rect">
            <a:avLst/>
          </a:prstGeom>
        </p:spPr>
      </p:pic>
      <p:sp>
        <p:nvSpPr>
          <p:cNvPr id="16" name="右矢印 15"/>
          <p:cNvSpPr/>
          <p:nvPr/>
        </p:nvSpPr>
        <p:spPr>
          <a:xfrm>
            <a:off x="2730564" y="5301208"/>
            <a:ext cx="64807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5765364" y="5301208"/>
            <a:ext cx="64807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p:cNvGrpSpPr/>
          <p:nvPr/>
        </p:nvGrpSpPr>
        <p:grpSpPr>
          <a:xfrm>
            <a:off x="6003137" y="2074093"/>
            <a:ext cx="2407002" cy="2291011"/>
            <a:chOff x="6003137" y="2074093"/>
            <a:chExt cx="2407002" cy="2291011"/>
          </a:xfrm>
        </p:grpSpPr>
        <p:cxnSp>
          <p:nvCxnSpPr>
            <p:cNvPr id="19" name="直線矢印コネクタ 18"/>
            <p:cNvCxnSpPr/>
            <p:nvPr/>
          </p:nvCxnSpPr>
          <p:spPr>
            <a:xfrm>
              <a:off x="6358891" y="2428433"/>
              <a:ext cx="190723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直線矢印コネクタ 21"/>
            <p:cNvCxnSpPr/>
            <p:nvPr/>
          </p:nvCxnSpPr>
          <p:spPr>
            <a:xfrm>
              <a:off x="6358891" y="2419311"/>
              <a:ext cx="0" cy="17373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直線コネクタ 25"/>
            <p:cNvCxnSpPr/>
            <p:nvPr/>
          </p:nvCxnSpPr>
          <p:spPr>
            <a:xfrm flipH="1">
              <a:off x="6155732" y="2164315"/>
              <a:ext cx="1693056" cy="1848294"/>
            </a:xfrm>
            <a:prstGeom prst="line">
              <a:avLst/>
            </a:prstGeom>
            <a:ln>
              <a:prstDash val="sysDash"/>
            </a:ln>
          </p:spPr>
          <p:style>
            <a:lnRef idx="2">
              <a:schemeClr val="accent2"/>
            </a:lnRef>
            <a:fillRef idx="0">
              <a:schemeClr val="accent2"/>
            </a:fillRef>
            <a:effectRef idx="1">
              <a:schemeClr val="accent2"/>
            </a:effectRef>
            <a:fontRef idx="minor">
              <a:schemeClr val="tx1"/>
            </a:fontRef>
          </p:style>
        </p:cxnSp>
        <p:cxnSp>
          <p:nvCxnSpPr>
            <p:cNvPr id="28" name="直線コネクタ 27"/>
            <p:cNvCxnSpPr/>
            <p:nvPr/>
          </p:nvCxnSpPr>
          <p:spPr>
            <a:xfrm>
              <a:off x="6383198" y="2450257"/>
              <a:ext cx="661381" cy="582885"/>
            </a:xfrm>
            <a:prstGeom prst="line">
              <a:avLst/>
            </a:prstGeom>
            <a:ln>
              <a:solidFill>
                <a:srgbClr val="00B050"/>
              </a:solidFill>
              <a:headEnd type="triangle" w="lg" len="med"/>
              <a:tailEnd type="triangle" w="lg" len="med"/>
            </a:ln>
          </p:spPr>
          <p:style>
            <a:lnRef idx="2">
              <a:schemeClr val="accent3"/>
            </a:lnRef>
            <a:fillRef idx="0">
              <a:schemeClr val="accent3"/>
            </a:fillRef>
            <a:effectRef idx="1">
              <a:schemeClr val="accent3"/>
            </a:effectRef>
            <a:fontRef idx="minor">
              <a:schemeClr val="tx1"/>
            </a:fontRef>
          </p:style>
        </p:cxnSp>
        <p:sp>
          <p:nvSpPr>
            <p:cNvPr id="3080" name="円弧 3079"/>
            <p:cNvSpPr/>
            <p:nvPr/>
          </p:nvSpPr>
          <p:spPr>
            <a:xfrm>
              <a:off x="6012160" y="3314120"/>
              <a:ext cx="728157" cy="638950"/>
            </a:xfrm>
            <a:prstGeom prst="arc">
              <a:avLst>
                <a:gd name="adj1" fmla="val 16200000"/>
                <a:gd name="adj2" fmla="val 19506330"/>
              </a:avLst>
            </a:prstGeom>
            <a:ln w="31750" cmpd="dbl">
              <a:solidFill>
                <a:schemeClr val="accent6"/>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56" name="円弧 55"/>
            <p:cNvSpPr/>
            <p:nvPr/>
          </p:nvSpPr>
          <p:spPr>
            <a:xfrm rot="5400000">
              <a:off x="6183730" y="2135000"/>
              <a:ext cx="728157" cy="638950"/>
            </a:xfrm>
            <a:prstGeom prst="arc">
              <a:avLst>
                <a:gd name="adj1" fmla="val 16200000"/>
                <a:gd name="adj2" fmla="val 19506330"/>
              </a:avLst>
            </a:prstGeom>
            <a:ln w="31750" cmpd="dbl">
              <a:solidFill>
                <a:schemeClr val="accent6"/>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57" name="直線コネクタ 56"/>
            <p:cNvCxnSpPr/>
            <p:nvPr/>
          </p:nvCxnSpPr>
          <p:spPr>
            <a:xfrm flipH="1">
              <a:off x="7159056" y="2500441"/>
              <a:ext cx="373481" cy="407726"/>
            </a:xfrm>
            <a:prstGeom prst="line">
              <a:avLst/>
            </a:prstGeom>
            <a:ln w="63500">
              <a:solidFill>
                <a:schemeClr val="tx1">
                  <a:lumMod val="50000"/>
                  <a:lumOff val="50000"/>
                </a:schemeClr>
              </a:solidFill>
            </a:ln>
          </p:spPr>
          <p:style>
            <a:lnRef idx="2">
              <a:schemeClr val="accent2"/>
            </a:lnRef>
            <a:fillRef idx="0">
              <a:schemeClr val="accent2"/>
            </a:fillRef>
            <a:effectRef idx="1">
              <a:schemeClr val="accent2"/>
            </a:effectRef>
            <a:fontRef idx="minor">
              <a:schemeClr val="tx1"/>
            </a:fontRef>
          </p:style>
        </p:cxnSp>
        <p:sp>
          <p:nvSpPr>
            <p:cNvPr id="3099" name="テキスト ボックス 3098"/>
            <p:cNvSpPr txBox="1"/>
            <p:nvPr/>
          </p:nvSpPr>
          <p:spPr>
            <a:xfrm>
              <a:off x="6401723" y="2529978"/>
              <a:ext cx="319228" cy="369332"/>
            </a:xfrm>
            <a:prstGeom prst="rect">
              <a:avLst/>
            </a:prstGeom>
            <a:noFill/>
          </p:spPr>
          <p:txBody>
            <a:bodyPr wrap="square" rtlCol="0">
              <a:spAutoFit/>
            </a:bodyPr>
            <a:lstStyle/>
            <a:p>
              <a:r>
                <a:rPr kumimoji="1" lang="en-US" altLang="ja-JP" dirty="0" smtClean="0">
                  <a:solidFill>
                    <a:srgbClr val="00B050"/>
                  </a:solidFill>
                </a:rPr>
                <a:t>ρ</a:t>
              </a:r>
              <a:endParaRPr kumimoji="1" lang="ja-JP" altLang="en-US" dirty="0">
                <a:solidFill>
                  <a:srgbClr val="00B050"/>
                </a:solidFill>
              </a:endParaRPr>
            </a:p>
          </p:txBody>
        </p:sp>
        <p:sp>
          <p:nvSpPr>
            <p:cNvPr id="66" name="テキスト ボックス 65"/>
            <p:cNvSpPr txBox="1"/>
            <p:nvPr/>
          </p:nvSpPr>
          <p:spPr>
            <a:xfrm>
              <a:off x="6813267" y="2380808"/>
              <a:ext cx="319228" cy="369332"/>
            </a:xfrm>
            <a:prstGeom prst="rect">
              <a:avLst/>
            </a:prstGeom>
            <a:noFill/>
          </p:spPr>
          <p:txBody>
            <a:bodyPr wrap="square" rtlCol="0">
              <a:spAutoFit/>
            </a:bodyPr>
            <a:lstStyle/>
            <a:p>
              <a:r>
                <a:rPr kumimoji="1" lang="en-US" altLang="ja-JP" dirty="0" smtClean="0">
                  <a:solidFill>
                    <a:schemeClr val="accent6"/>
                  </a:solidFill>
                </a:rPr>
                <a:t>θ</a:t>
              </a:r>
              <a:endParaRPr kumimoji="1" lang="ja-JP" altLang="en-US" dirty="0">
                <a:solidFill>
                  <a:schemeClr val="accent6"/>
                </a:solidFill>
              </a:endParaRPr>
            </a:p>
          </p:txBody>
        </p:sp>
        <p:sp>
          <p:nvSpPr>
            <p:cNvPr id="67" name="テキスト ボックス 66"/>
            <p:cNvSpPr txBox="1"/>
            <p:nvPr/>
          </p:nvSpPr>
          <p:spPr>
            <a:xfrm>
              <a:off x="6316346" y="3011318"/>
              <a:ext cx="319228" cy="369332"/>
            </a:xfrm>
            <a:prstGeom prst="rect">
              <a:avLst/>
            </a:prstGeom>
            <a:noFill/>
          </p:spPr>
          <p:txBody>
            <a:bodyPr wrap="square" rtlCol="0">
              <a:spAutoFit/>
            </a:bodyPr>
            <a:lstStyle/>
            <a:p>
              <a:r>
                <a:rPr kumimoji="1" lang="en-US" altLang="ja-JP" dirty="0" smtClean="0">
                  <a:solidFill>
                    <a:schemeClr val="accent6"/>
                  </a:solidFill>
                </a:rPr>
                <a:t>θ</a:t>
              </a:r>
              <a:endParaRPr kumimoji="1" lang="ja-JP" altLang="en-US" dirty="0">
                <a:solidFill>
                  <a:schemeClr val="accent6"/>
                </a:solidFill>
              </a:endParaRPr>
            </a:p>
          </p:txBody>
        </p:sp>
        <p:sp>
          <p:nvSpPr>
            <p:cNvPr id="3101" name="テキスト ボックス 3100"/>
            <p:cNvSpPr txBox="1"/>
            <p:nvPr/>
          </p:nvSpPr>
          <p:spPr>
            <a:xfrm>
              <a:off x="6003137" y="2074093"/>
              <a:ext cx="679853" cy="369332"/>
            </a:xfrm>
            <a:prstGeom prst="rect">
              <a:avLst/>
            </a:prstGeom>
            <a:noFill/>
          </p:spPr>
          <p:txBody>
            <a:bodyPr wrap="square" rtlCol="0">
              <a:spAutoFit/>
            </a:bodyPr>
            <a:lstStyle/>
            <a:p>
              <a:r>
                <a:rPr kumimoji="1" lang="en-US" altLang="ja-JP" dirty="0" smtClean="0"/>
                <a:t>(0,0)</a:t>
              </a:r>
              <a:endParaRPr kumimoji="1" lang="ja-JP" altLang="en-US" dirty="0"/>
            </a:p>
          </p:txBody>
        </p:sp>
        <p:sp>
          <p:nvSpPr>
            <p:cNvPr id="70" name="テキスト ボックス 69"/>
            <p:cNvSpPr txBox="1"/>
            <p:nvPr/>
          </p:nvSpPr>
          <p:spPr>
            <a:xfrm>
              <a:off x="8134694" y="2094582"/>
              <a:ext cx="275445" cy="369332"/>
            </a:xfrm>
            <a:prstGeom prst="rect">
              <a:avLst/>
            </a:prstGeom>
            <a:noFill/>
          </p:spPr>
          <p:txBody>
            <a:bodyPr wrap="square" rtlCol="0">
              <a:spAutoFit/>
            </a:bodyPr>
            <a:lstStyle/>
            <a:p>
              <a:r>
                <a:rPr lang="en-US" altLang="ja-JP" dirty="0"/>
                <a:t>x</a:t>
              </a:r>
              <a:endParaRPr kumimoji="1" lang="ja-JP" altLang="en-US" dirty="0"/>
            </a:p>
          </p:txBody>
        </p:sp>
        <p:sp>
          <p:nvSpPr>
            <p:cNvPr id="71" name="テキスト ボックス 70"/>
            <p:cNvSpPr txBox="1"/>
            <p:nvPr/>
          </p:nvSpPr>
          <p:spPr>
            <a:xfrm>
              <a:off x="6089400" y="3995772"/>
              <a:ext cx="275445" cy="369332"/>
            </a:xfrm>
            <a:prstGeom prst="rect">
              <a:avLst/>
            </a:prstGeom>
            <a:noFill/>
          </p:spPr>
          <p:txBody>
            <a:bodyPr wrap="square" rtlCol="0">
              <a:spAutoFit/>
            </a:bodyPr>
            <a:lstStyle/>
            <a:p>
              <a:r>
                <a:rPr lang="en-US" altLang="ja-JP" dirty="0"/>
                <a:t>y</a:t>
              </a:r>
              <a:endParaRPr kumimoji="1" lang="ja-JP" altLang="en-US" dirty="0"/>
            </a:p>
          </p:txBody>
        </p:sp>
      </p:grpSp>
    </p:spTree>
    <p:extLst>
      <p:ext uri="{BB962C8B-B14F-4D97-AF65-F5344CB8AC3E}">
        <p14:creationId xmlns:p14="http://schemas.microsoft.com/office/powerpoint/2010/main" val="3330906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特徴検出</a:t>
            </a:r>
          </a:p>
        </p:txBody>
      </p:sp>
      <p:sp>
        <p:nvSpPr>
          <p:cNvPr id="3074" name="タイトル 1"/>
          <p:cNvSpPr>
            <a:spLocks noGrp="1"/>
          </p:cNvSpPr>
          <p:nvPr>
            <p:ph type="title"/>
          </p:nvPr>
        </p:nvSpPr>
        <p:spPr>
          <a:xfrm>
            <a:off x="457200" y="274638"/>
            <a:ext cx="8229600" cy="850900"/>
          </a:xfrm>
        </p:spPr>
        <p:txBody>
          <a:bodyPr/>
          <a:lstStyle/>
          <a:p>
            <a:pPr algn="l"/>
            <a:r>
              <a:rPr lang="ja-JP" altLang="en-US" sz="4000" dirty="0" smtClean="0"/>
              <a:t>線分</a:t>
            </a:r>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2000" dirty="0"/>
              <a:t>エッジ検出し、</a:t>
            </a:r>
            <a:r>
              <a:rPr lang="en-US" altLang="ja-JP" sz="2000" dirty="0" err="1" smtClean="0"/>
              <a:t>HoughLinesP</a:t>
            </a:r>
            <a:r>
              <a:rPr lang="en-US" altLang="ja-JP" sz="2000" dirty="0" smtClean="0"/>
              <a:t>()</a:t>
            </a:r>
            <a:r>
              <a:rPr lang="ja-JP" altLang="en-US" sz="2000" dirty="0"/>
              <a:t>関数</a:t>
            </a:r>
            <a:r>
              <a:rPr lang="ja-JP" altLang="en-US" sz="2000" dirty="0" smtClean="0"/>
              <a:t>で確率的</a:t>
            </a:r>
            <a:r>
              <a:rPr lang="en-US" altLang="ja-JP" sz="2000" dirty="0">
                <a:hlinkClick r:id="rId3"/>
              </a:rPr>
              <a:t>Hough</a:t>
            </a:r>
            <a:r>
              <a:rPr lang="ja-JP" altLang="en-US" sz="2000" dirty="0">
                <a:hlinkClick r:id="rId3"/>
              </a:rPr>
              <a:t>変換</a:t>
            </a:r>
            <a:r>
              <a:rPr lang="ja-JP" altLang="en-US" sz="2000" dirty="0" smtClean="0"/>
              <a:t>し線分を検出</a:t>
            </a:r>
            <a:endParaRPr lang="en-US" altLang="ja-JP" sz="2000" dirty="0"/>
          </a:p>
          <a:p>
            <a:pPr marL="457200" lvl="1" indent="0">
              <a:buNone/>
            </a:pPr>
            <a:r>
              <a:rPr lang="en-US" altLang="ja-JP" sz="1600" dirty="0" smtClean="0"/>
              <a:t>	(</a:t>
            </a:r>
            <a:r>
              <a:rPr lang="ja-JP" altLang="en-US" sz="1600" dirty="0" smtClean="0"/>
              <a:t>ここでは、長さの分解能</a:t>
            </a:r>
            <a:r>
              <a:rPr lang="en-US" altLang="ja-JP" sz="1600" dirty="0" smtClean="0">
                <a:solidFill>
                  <a:srgbClr val="0070C0"/>
                </a:solidFill>
              </a:rPr>
              <a:t>1</a:t>
            </a:r>
            <a:r>
              <a:rPr lang="ja-JP" altLang="en-US" sz="1600" dirty="0" err="1" smtClean="0"/>
              <a:t>、</a:t>
            </a:r>
            <a:r>
              <a:rPr lang="ja-JP" altLang="en-US" sz="1600" dirty="0" smtClean="0"/>
              <a:t>角度の分解能</a:t>
            </a:r>
            <a:r>
              <a:rPr lang="en-US" altLang="ja-JP" sz="1600" dirty="0" smtClean="0">
                <a:solidFill>
                  <a:srgbClr val="0070C0"/>
                </a:solidFill>
              </a:rPr>
              <a:t>π/180</a:t>
            </a:r>
            <a:r>
              <a:rPr lang="ja-JP" altLang="en-US" sz="1600" dirty="0" err="1" smtClean="0"/>
              <a:t>、</a:t>
            </a:r>
            <a:r>
              <a:rPr lang="ja-JP" altLang="en-US" sz="1600" dirty="0" smtClean="0"/>
              <a:t>線分と判断する閾値</a:t>
            </a:r>
            <a:r>
              <a:rPr lang="en-US" altLang="ja-JP" sz="1600" dirty="0" smtClean="0">
                <a:solidFill>
                  <a:srgbClr val="0070C0"/>
                </a:solidFill>
              </a:rPr>
              <a:t>200</a:t>
            </a:r>
            <a:r>
              <a:rPr lang="ja-JP" altLang="en-US" sz="1600" dirty="0" err="1" smtClean="0"/>
              <a:t>、</a:t>
            </a:r>
            <a:endParaRPr lang="en-US" altLang="ja-JP" sz="1600" dirty="0" smtClean="0"/>
          </a:p>
          <a:p>
            <a:pPr marL="457200" lvl="1" indent="0">
              <a:buNone/>
            </a:pPr>
            <a:r>
              <a:rPr lang="en-US" altLang="ja-JP" sz="1600" dirty="0"/>
              <a:t>	</a:t>
            </a:r>
            <a:r>
              <a:rPr lang="ja-JP" altLang="en-US" sz="1600" dirty="0" smtClean="0"/>
              <a:t>最小線分長</a:t>
            </a:r>
            <a:r>
              <a:rPr lang="en-US" altLang="ja-JP" sz="1600" dirty="0" smtClean="0">
                <a:solidFill>
                  <a:srgbClr val="0070C0"/>
                </a:solidFill>
              </a:rPr>
              <a:t>50</a:t>
            </a:r>
            <a:r>
              <a:rPr lang="ja-JP" altLang="en-US" sz="1600" dirty="0" err="1" smtClean="0"/>
              <a:t>、</a:t>
            </a:r>
            <a:r>
              <a:rPr lang="ja-JP" altLang="en-US" sz="1600" dirty="0" smtClean="0"/>
              <a:t>同一線分とみなす</a:t>
            </a:r>
            <a:r>
              <a:rPr lang="en-US" altLang="ja-JP" sz="1600" dirty="0" smtClean="0"/>
              <a:t>2</a:t>
            </a:r>
            <a:r>
              <a:rPr lang="ja-JP" altLang="en-US" sz="1600" dirty="0" smtClean="0"/>
              <a:t>点間の最大距離</a:t>
            </a:r>
            <a:r>
              <a:rPr lang="en-US" altLang="ja-JP" sz="1600" dirty="0" smtClean="0">
                <a:solidFill>
                  <a:srgbClr val="0070C0"/>
                </a:solidFill>
              </a:rPr>
              <a:t>10</a:t>
            </a:r>
            <a:r>
              <a:rPr lang="en-US" altLang="ja-JP" sz="1600" dirty="0" smtClean="0"/>
              <a:t>)</a:t>
            </a:r>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std</a:t>
            </a:r>
            <a:r>
              <a:rPr lang="en-US" altLang="ja-JP" sz="1600" dirty="0">
                <a:latin typeface="ＭＳ ゴシック" panose="020B0609070205080204" pitchFamily="49" charset="-128"/>
                <a:ea typeface="ＭＳ ゴシック" panose="020B0609070205080204" pitchFamily="49" charset="-128"/>
              </a:rPr>
              <a:t>::vector&lt;Vec4i&gt; </a:t>
            </a:r>
            <a:r>
              <a:rPr lang="en-US" altLang="ja-JP" sz="1600" dirty="0" err="1">
                <a:solidFill>
                  <a:srgbClr val="FF0000"/>
                </a:solidFill>
                <a:latin typeface="ＭＳ ゴシック" panose="020B0609070205080204" pitchFamily="49" charset="-128"/>
                <a:ea typeface="ＭＳ ゴシック" panose="020B0609070205080204" pitchFamily="49" charset="-128"/>
              </a:rPr>
              <a:t>linesP</a:t>
            </a:r>
            <a:r>
              <a:rPr lang="en-US" altLang="ja-JP" sz="1600" dirty="0">
                <a:latin typeface="ＭＳ ゴシック" panose="020B0609070205080204" pitchFamily="49" charset="-128"/>
                <a:ea typeface="ＭＳ ゴシック" panose="020B0609070205080204" pitchFamily="49" charset="-128"/>
              </a:rPr>
              <a:t>;</a:t>
            </a:r>
          </a:p>
          <a:p>
            <a:pPr marL="400050" lvl="1" indent="0">
              <a:buNone/>
            </a:pPr>
            <a:r>
              <a:rPr lang="en-US" altLang="ja-JP" sz="1600" dirty="0" err="1">
                <a:latin typeface="ＭＳ ゴシック" panose="020B0609070205080204" pitchFamily="49" charset="-128"/>
                <a:ea typeface="ＭＳ ゴシック" panose="020B0609070205080204" pitchFamily="49" charset="-128"/>
                <a:hlinkClick r:id="rId4"/>
              </a:rPr>
              <a:t>HoughLinesP</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dst_img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solidFill>
                  <a:srgbClr val="FF0000"/>
                </a:solidFill>
                <a:latin typeface="ＭＳ ゴシック" panose="020B0609070205080204" pitchFamily="49" charset="-128"/>
                <a:ea typeface="ＭＳ ゴシック" panose="020B0609070205080204" pitchFamily="49" charset="-128"/>
              </a:rPr>
              <a:t>linesP</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70C0"/>
                </a:solidFill>
                <a:latin typeface="ＭＳ ゴシック" panose="020B0609070205080204" pitchFamily="49" charset="-128"/>
                <a:ea typeface="ＭＳ ゴシック" panose="020B0609070205080204" pitchFamily="49" charset="-128"/>
              </a:rPr>
              <a:t>1</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70C0"/>
                </a:solidFill>
                <a:latin typeface="ＭＳ ゴシック" panose="020B0609070205080204" pitchFamily="49" charset="-128"/>
                <a:ea typeface="ＭＳ ゴシック" panose="020B0609070205080204" pitchFamily="49" charset="-128"/>
              </a:rPr>
              <a:t>CV_PI/180</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70C0"/>
                </a:solidFill>
                <a:latin typeface="ＭＳ ゴシック" panose="020B0609070205080204" pitchFamily="49" charset="-128"/>
                <a:ea typeface="ＭＳ ゴシック" panose="020B0609070205080204" pitchFamily="49" charset="-128"/>
              </a:rPr>
              <a:t>200</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70C0"/>
                </a:solidFill>
                <a:latin typeface="ＭＳ ゴシック" panose="020B0609070205080204" pitchFamily="49" charset="-128"/>
                <a:ea typeface="ＭＳ ゴシック" panose="020B0609070205080204" pitchFamily="49" charset="-128"/>
              </a:rPr>
              <a:t>50</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70C0"/>
                </a:solidFill>
                <a:latin typeface="ＭＳ ゴシック" panose="020B0609070205080204" pitchFamily="49" charset="-128"/>
                <a:ea typeface="ＭＳ ゴシック" panose="020B0609070205080204" pitchFamily="49" charset="-128"/>
              </a:rPr>
              <a:t>10</a:t>
            </a:r>
            <a:r>
              <a:rPr lang="en-US" altLang="ja-JP" sz="1600" dirty="0" smtClean="0">
                <a:latin typeface="ＭＳ ゴシック" panose="020B0609070205080204" pitchFamily="49" charset="-128"/>
                <a:ea typeface="ＭＳ ゴシック" panose="020B0609070205080204" pitchFamily="49" charset="-128"/>
              </a:rPr>
              <a:t>);</a:t>
            </a:r>
            <a:endParaRPr lang="en-US" altLang="ja-JP" sz="1600" dirty="0">
              <a:latin typeface="ＭＳ ゴシック" panose="020B0609070205080204" pitchFamily="49" charset="-128"/>
              <a:ea typeface="ＭＳ ゴシック" panose="020B0609070205080204" pitchFamily="49" charset="-128"/>
            </a:endParaRPr>
          </a:p>
          <a:p>
            <a:r>
              <a:rPr lang="ja-JP" altLang="en-US" sz="2000" dirty="0"/>
              <a:t>検出結果</a:t>
            </a:r>
            <a:r>
              <a:rPr lang="en-US" altLang="ja-JP" sz="2000" dirty="0" err="1" smtClean="0">
                <a:solidFill>
                  <a:srgbClr val="FF0000"/>
                </a:solidFill>
              </a:rPr>
              <a:t>linesP</a:t>
            </a:r>
            <a:r>
              <a:rPr lang="ja-JP" altLang="en-US" sz="2000" dirty="0" smtClean="0"/>
              <a:t>は、</a:t>
            </a:r>
            <a:r>
              <a:rPr lang="en-US" altLang="ja-JP" sz="2000" dirty="0" smtClean="0">
                <a:latin typeface="ＭＳ ゴシック" panose="020B0609070205080204" pitchFamily="49" charset="-128"/>
                <a:ea typeface="ＭＳ ゴシック" panose="020B0609070205080204" pitchFamily="49" charset="-128"/>
              </a:rPr>
              <a:t>Vec4i</a:t>
            </a:r>
            <a:r>
              <a:rPr lang="ja-JP" altLang="en-US" sz="2000" dirty="0" smtClean="0">
                <a:latin typeface="ＭＳ ゴシック" panose="020B0609070205080204" pitchFamily="49" charset="-128"/>
                <a:ea typeface="ＭＳ ゴシック" panose="020B0609070205080204" pitchFamily="49" charset="-128"/>
              </a:rPr>
              <a:t>型</a:t>
            </a:r>
            <a:r>
              <a:rPr lang="en-US" altLang="ja-JP" sz="2000" dirty="0" smtClean="0"/>
              <a:t>(x1,y1,x2,y2)</a:t>
            </a:r>
            <a:r>
              <a:rPr lang="ja-JP" altLang="en-US" sz="2000" dirty="0" smtClean="0"/>
              <a:t>のベクトル</a:t>
            </a:r>
            <a:endParaRPr lang="en-US" altLang="ja-JP" sz="2000" dirty="0"/>
          </a:p>
          <a:p>
            <a:pPr marL="457200" lvl="1" indent="0">
              <a:buNone/>
            </a:pPr>
            <a:r>
              <a:rPr lang="ja-JP" altLang="en-US" sz="1600" dirty="0" smtClean="0"/>
              <a:t> </a:t>
            </a:r>
            <a:r>
              <a:rPr lang="en-US" altLang="ja-JP" sz="1600" dirty="0" smtClean="0"/>
              <a:t>(x1,y1</a:t>
            </a:r>
            <a:r>
              <a:rPr lang="en-US" altLang="ja-JP" sz="1600" dirty="0"/>
              <a:t>)</a:t>
            </a:r>
            <a:r>
              <a:rPr lang="ja-JP" altLang="en-US" sz="1600" dirty="0"/>
              <a:t>と</a:t>
            </a:r>
            <a:r>
              <a:rPr lang="en-US" altLang="ja-JP" sz="1600" dirty="0"/>
              <a:t>(x2,y2)</a:t>
            </a:r>
            <a:r>
              <a:rPr lang="ja-JP" altLang="en-US" sz="1600" dirty="0"/>
              <a:t>が線分の</a:t>
            </a:r>
            <a:r>
              <a:rPr lang="ja-JP" altLang="en-US" sz="1600" dirty="0" smtClean="0"/>
              <a:t>端点</a:t>
            </a:r>
            <a:endParaRPr lang="en-US" altLang="ja-JP" sz="1600" dirty="0" smtClean="0"/>
          </a:p>
          <a:p>
            <a:pPr marL="457200" lvl="1" indent="0">
              <a:buNone/>
            </a:pPr>
            <a:endParaRPr lang="en-US" altLang="ja-JP" sz="1600" dirty="0" smtClean="0"/>
          </a:p>
          <a:p>
            <a:pPr marL="457200" lvl="1" indent="0">
              <a:buNone/>
            </a:pPr>
            <a:endParaRPr lang="en-US" altLang="ja-JP" sz="1600" dirty="0"/>
          </a:p>
          <a:p>
            <a:pPr marL="0" indent="0">
              <a:buNone/>
            </a:pPr>
            <a:r>
              <a:rPr lang="en-US" altLang="ja-JP" sz="1600" dirty="0" smtClean="0">
                <a:solidFill>
                  <a:schemeClr val="tx1">
                    <a:lumMod val="75000"/>
                    <a:lumOff val="25000"/>
                  </a:schemeClr>
                </a:solidFill>
              </a:rPr>
              <a:t>※</a:t>
            </a:r>
            <a:r>
              <a:rPr lang="ja-JP" altLang="en-US" sz="1600" dirty="0" smtClean="0">
                <a:solidFill>
                  <a:schemeClr val="tx1">
                    <a:lumMod val="75000"/>
                    <a:lumOff val="25000"/>
                  </a:schemeClr>
                </a:solidFill>
              </a:rPr>
              <a:t>検出</a:t>
            </a:r>
            <a:r>
              <a:rPr lang="ja-JP" altLang="en-US" sz="1600" dirty="0">
                <a:solidFill>
                  <a:schemeClr val="tx1">
                    <a:lumMod val="75000"/>
                    <a:lumOff val="25000"/>
                  </a:schemeClr>
                </a:solidFill>
              </a:rPr>
              <a:t>結果の描画はテキスト参照</a:t>
            </a:r>
            <a:endParaRPr lang="en-US" altLang="ja-JP" sz="1600" dirty="0">
              <a:solidFill>
                <a:schemeClr val="tx1">
                  <a:lumMod val="75000"/>
                  <a:lumOff val="25000"/>
                </a:schemeClr>
              </a:solidFill>
            </a:endParaRPr>
          </a:p>
          <a:p>
            <a:pPr marL="0" indent="0">
              <a:buNone/>
            </a:pPr>
            <a:endParaRPr lang="en-US" altLang="ja-JP" sz="20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40</a:t>
            </a:fld>
            <a:endParaRPr lang="ja-JP" altLang="en-US">
              <a:solidFill>
                <a:srgbClr val="898989"/>
              </a:solidFill>
            </a:endParaRPr>
          </a:p>
        </p:txBody>
      </p:sp>
      <p:pic>
        <p:nvPicPr>
          <p:cNvPr id="5"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4688725"/>
            <a:ext cx="2160000" cy="1620000"/>
          </a:xfrm>
          <a:prstGeom prst="rect">
            <a:avLst/>
          </a:prstGeom>
        </p:spPr>
      </p:pic>
      <p:pic>
        <p:nvPicPr>
          <p:cNvPr id="6" name="図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92000" y="4688725"/>
            <a:ext cx="2160000" cy="1620000"/>
          </a:xfrm>
          <a:prstGeom prst="rect">
            <a:avLst/>
          </a:prstGeom>
        </p:spPr>
      </p:pic>
      <p:sp>
        <p:nvSpPr>
          <p:cNvPr id="7" name="右矢印 6"/>
          <p:cNvSpPr/>
          <p:nvPr/>
        </p:nvSpPr>
        <p:spPr>
          <a:xfrm>
            <a:off x="2730564" y="5301208"/>
            <a:ext cx="64807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右矢印 7"/>
          <p:cNvSpPr/>
          <p:nvPr/>
        </p:nvSpPr>
        <p:spPr>
          <a:xfrm>
            <a:off x="5765364" y="5301208"/>
            <a:ext cx="64807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6800" y="4688725"/>
            <a:ext cx="2160000" cy="1620000"/>
          </a:xfrm>
          <a:prstGeom prst="rect">
            <a:avLst/>
          </a:prstGeom>
        </p:spPr>
      </p:pic>
    </p:spTree>
    <p:extLst>
      <p:ext uri="{BB962C8B-B14F-4D97-AF65-F5344CB8AC3E}">
        <p14:creationId xmlns:p14="http://schemas.microsoft.com/office/powerpoint/2010/main" val="34507337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特徴検出</a:t>
            </a:r>
          </a:p>
        </p:txBody>
      </p:sp>
      <p:sp>
        <p:nvSpPr>
          <p:cNvPr id="3074" name="タイトル 1"/>
          <p:cNvSpPr>
            <a:spLocks noGrp="1"/>
          </p:cNvSpPr>
          <p:nvPr>
            <p:ph type="title"/>
          </p:nvPr>
        </p:nvSpPr>
        <p:spPr>
          <a:xfrm>
            <a:off x="457200" y="274638"/>
            <a:ext cx="8229600" cy="850900"/>
          </a:xfrm>
        </p:spPr>
        <p:txBody>
          <a:bodyPr/>
          <a:lstStyle/>
          <a:p>
            <a:pPr algn="l"/>
            <a:r>
              <a:rPr lang="ja-JP" altLang="en-US" sz="4000" dirty="0" smtClean="0"/>
              <a:t>円</a:t>
            </a:r>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2000" dirty="0" smtClean="0"/>
              <a:t>グレースケール画像に変換</a:t>
            </a:r>
            <a:r>
              <a:rPr lang="ja-JP" altLang="en-US" sz="2000" dirty="0"/>
              <a:t>し、誤検出を減らすために</a:t>
            </a:r>
            <a:r>
              <a:rPr lang="ja-JP" altLang="en-US" sz="2000" dirty="0" smtClean="0"/>
              <a:t>平滑化</a:t>
            </a:r>
            <a:endParaRPr lang="en-US" altLang="ja-JP" sz="2000" dirty="0" smtClean="0"/>
          </a:p>
          <a:p>
            <a:pPr marL="400050" lvl="1" indent="0">
              <a:buNone/>
            </a:pPr>
            <a:r>
              <a:rPr lang="en-US" altLang="ja-JP" sz="1400" dirty="0" err="1" smtClean="0">
                <a:solidFill>
                  <a:schemeClr val="tx1">
                    <a:lumMod val="75000"/>
                    <a:lumOff val="25000"/>
                  </a:schemeClr>
                </a:solidFill>
                <a:latin typeface="ＭＳ ゴシック" panose="020B0609070205080204" pitchFamily="49" charset="-128"/>
                <a:ea typeface="ＭＳ ゴシック" panose="020B0609070205080204" pitchFamily="49" charset="-128"/>
              </a:rPr>
              <a:t>cvtColor</a:t>
            </a:r>
            <a:r>
              <a:rPr lang="en-US" altLang="ja-JP" sz="1400" dirty="0" smtClean="0">
                <a:solidFill>
                  <a:schemeClr val="tx1">
                    <a:lumMod val="75000"/>
                    <a:lumOff val="25000"/>
                  </a:schemeClr>
                </a:solidFill>
                <a:latin typeface="ＭＳ ゴシック" panose="020B0609070205080204" pitchFamily="49" charset="-128"/>
                <a:ea typeface="ＭＳ ゴシック" panose="020B0609070205080204" pitchFamily="49" charset="-128"/>
              </a:rPr>
              <a:t>(</a:t>
            </a:r>
            <a:r>
              <a:rPr lang="en-US" altLang="ja-JP" sz="1400" dirty="0" err="1" smtClean="0">
                <a:solidFill>
                  <a:schemeClr val="tx1">
                    <a:lumMod val="75000"/>
                    <a:lumOff val="25000"/>
                  </a:schemeClr>
                </a:solidFill>
                <a:latin typeface="ＭＳ ゴシック" panose="020B0609070205080204" pitchFamily="49" charset="-128"/>
                <a:ea typeface="ＭＳ ゴシック" panose="020B0609070205080204" pitchFamily="49" charset="-128"/>
              </a:rPr>
              <a:t>src_img</a:t>
            </a:r>
            <a:r>
              <a:rPr lang="en-US" altLang="ja-JP" sz="1400" dirty="0">
                <a:solidFill>
                  <a:schemeClr val="tx1">
                    <a:lumMod val="75000"/>
                    <a:lumOff val="25000"/>
                  </a:schemeClr>
                </a:solidFill>
                <a:latin typeface="ＭＳ ゴシック" panose="020B0609070205080204" pitchFamily="49" charset="-128"/>
                <a:ea typeface="ＭＳ ゴシック" panose="020B0609070205080204" pitchFamily="49" charset="-128"/>
              </a:rPr>
              <a:t>, </a:t>
            </a:r>
            <a:r>
              <a:rPr lang="en-US" altLang="ja-JP" sz="1400" dirty="0" err="1">
                <a:solidFill>
                  <a:schemeClr val="tx1">
                    <a:lumMod val="75000"/>
                    <a:lumOff val="25000"/>
                  </a:schemeClr>
                </a:solidFill>
                <a:latin typeface="ＭＳ ゴシック" panose="020B0609070205080204" pitchFamily="49" charset="-128"/>
                <a:ea typeface="ＭＳ ゴシック" panose="020B0609070205080204" pitchFamily="49" charset="-128"/>
              </a:rPr>
              <a:t>dst_img</a:t>
            </a:r>
            <a:r>
              <a:rPr lang="en-US" altLang="ja-JP" sz="1400" dirty="0">
                <a:solidFill>
                  <a:schemeClr val="tx1">
                    <a:lumMod val="75000"/>
                    <a:lumOff val="25000"/>
                  </a:schemeClr>
                </a:solidFill>
                <a:latin typeface="ＭＳ ゴシック" panose="020B0609070205080204" pitchFamily="49" charset="-128"/>
                <a:ea typeface="ＭＳ ゴシック" panose="020B0609070205080204" pitchFamily="49" charset="-128"/>
              </a:rPr>
              <a:t>, CV_BGR2GRAY);</a:t>
            </a:r>
          </a:p>
          <a:p>
            <a:pPr marL="400050" lvl="1" indent="0">
              <a:buNone/>
            </a:pPr>
            <a:r>
              <a:rPr lang="en-US" altLang="ja-JP" sz="1400" dirty="0" err="1">
                <a:solidFill>
                  <a:schemeClr val="tx1">
                    <a:lumMod val="75000"/>
                    <a:lumOff val="25000"/>
                  </a:schemeClr>
                </a:solidFill>
                <a:latin typeface="ＭＳ ゴシック" panose="020B0609070205080204" pitchFamily="49" charset="-128"/>
                <a:ea typeface="ＭＳ ゴシック" panose="020B0609070205080204" pitchFamily="49" charset="-128"/>
              </a:rPr>
              <a:t>GaussianBlur</a:t>
            </a:r>
            <a:r>
              <a:rPr lang="en-US" altLang="ja-JP" sz="1400" dirty="0">
                <a:solidFill>
                  <a:schemeClr val="tx1">
                    <a:lumMod val="75000"/>
                    <a:lumOff val="25000"/>
                  </a:schemeClr>
                </a:solidFill>
                <a:latin typeface="ＭＳ ゴシック" panose="020B0609070205080204" pitchFamily="49" charset="-128"/>
                <a:ea typeface="ＭＳ ゴシック" panose="020B0609070205080204" pitchFamily="49" charset="-128"/>
              </a:rPr>
              <a:t>(</a:t>
            </a:r>
            <a:r>
              <a:rPr lang="en-US" altLang="ja-JP" sz="1400" dirty="0" err="1">
                <a:solidFill>
                  <a:schemeClr val="tx1">
                    <a:lumMod val="75000"/>
                    <a:lumOff val="25000"/>
                  </a:schemeClr>
                </a:solidFill>
                <a:latin typeface="ＭＳ ゴシック" panose="020B0609070205080204" pitchFamily="49" charset="-128"/>
                <a:ea typeface="ＭＳ ゴシック" panose="020B0609070205080204" pitchFamily="49" charset="-128"/>
              </a:rPr>
              <a:t>dst_img</a:t>
            </a:r>
            <a:r>
              <a:rPr lang="en-US" altLang="ja-JP" sz="1400" dirty="0">
                <a:solidFill>
                  <a:schemeClr val="tx1">
                    <a:lumMod val="75000"/>
                    <a:lumOff val="25000"/>
                  </a:schemeClr>
                </a:solidFill>
                <a:latin typeface="ＭＳ ゴシック" panose="020B0609070205080204" pitchFamily="49" charset="-128"/>
                <a:ea typeface="ＭＳ ゴシック" panose="020B0609070205080204" pitchFamily="49" charset="-128"/>
              </a:rPr>
              <a:t>, </a:t>
            </a:r>
            <a:r>
              <a:rPr lang="en-US" altLang="ja-JP" sz="1400" dirty="0" err="1">
                <a:solidFill>
                  <a:schemeClr val="tx1">
                    <a:lumMod val="75000"/>
                    <a:lumOff val="25000"/>
                  </a:schemeClr>
                </a:solidFill>
                <a:latin typeface="ＭＳ ゴシック" panose="020B0609070205080204" pitchFamily="49" charset="-128"/>
                <a:ea typeface="ＭＳ ゴシック" panose="020B0609070205080204" pitchFamily="49" charset="-128"/>
              </a:rPr>
              <a:t>dst_img</a:t>
            </a:r>
            <a:r>
              <a:rPr lang="en-US" altLang="ja-JP" sz="1400" dirty="0">
                <a:solidFill>
                  <a:schemeClr val="tx1">
                    <a:lumMod val="75000"/>
                    <a:lumOff val="25000"/>
                  </a:schemeClr>
                </a:solidFill>
                <a:latin typeface="ＭＳ ゴシック" panose="020B0609070205080204" pitchFamily="49" charset="-128"/>
                <a:ea typeface="ＭＳ ゴシック" panose="020B0609070205080204" pitchFamily="49" charset="-128"/>
              </a:rPr>
              <a:t>, Size(11,11), 2, 2</a:t>
            </a:r>
            <a:r>
              <a:rPr lang="en-US" altLang="ja-JP" sz="1400" dirty="0" smtClean="0">
                <a:solidFill>
                  <a:schemeClr val="tx1">
                    <a:lumMod val="75000"/>
                    <a:lumOff val="25000"/>
                  </a:schemeClr>
                </a:solidFill>
                <a:latin typeface="ＭＳ ゴシック" panose="020B0609070205080204" pitchFamily="49" charset="-128"/>
                <a:ea typeface="ＭＳ ゴシック" panose="020B0609070205080204" pitchFamily="49" charset="-128"/>
              </a:rPr>
              <a:t>);</a:t>
            </a:r>
            <a:endParaRPr lang="en-US" altLang="ja-JP" sz="1400" dirty="0">
              <a:solidFill>
                <a:schemeClr val="tx1">
                  <a:lumMod val="75000"/>
                  <a:lumOff val="25000"/>
                </a:schemeClr>
              </a:solidFill>
              <a:latin typeface="ＭＳ ゴシック" panose="020B0609070205080204" pitchFamily="49" charset="-128"/>
              <a:ea typeface="ＭＳ ゴシック" panose="020B0609070205080204" pitchFamily="49" charset="-128"/>
            </a:endParaRPr>
          </a:p>
          <a:p>
            <a:r>
              <a:rPr lang="en-US" altLang="ja-JP" sz="2000" dirty="0" err="1"/>
              <a:t>HoughCircles</a:t>
            </a:r>
            <a:r>
              <a:rPr lang="en-US" altLang="ja-JP" sz="2000" dirty="0"/>
              <a:t>()</a:t>
            </a:r>
            <a:r>
              <a:rPr lang="ja-JP" altLang="en-US" sz="2000" dirty="0"/>
              <a:t>関数によって</a:t>
            </a:r>
            <a:r>
              <a:rPr lang="en-US" altLang="ja-JP" sz="2000" dirty="0">
                <a:hlinkClick r:id="rId3"/>
              </a:rPr>
              <a:t>Hough</a:t>
            </a:r>
            <a:r>
              <a:rPr lang="ja-JP" altLang="en-US" sz="2000" dirty="0">
                <a:hlinkClick r:id="rId3"/>
              </a:rPr>
              <a:t>変換</a:t>
            </a:r>
            <a:r>
              <a:rPr lang="ja-JP" altLang="en-US" sz="2000" dirty="0"/>
              <a:t>し、円を</a:t>
            </a:r>
            <a:r>
              <a:rPr lang="ja-JP" altLang="en-US" sz="2000" dirty="0" smtClean="0"/>
              <a:t>検出</a:t>
            </a:r>
            <a:endParaRPr lang="en-US" altLang="ja-JP" sz="2000" dirty="0" smtClean="0"/>
          </a:p>
          <a:p>
            <a:pPr marL="400050" lvl="1" indent="0">
              <a:buNone/>
            </a:pPr>
            <a:r>
              <a:rPr lang="en-US" altLang="ja-JP" sz="1600" dirty="0" smtClean="0"/>
              <a:t>	(</a:t>
            </a:r>
            <a:r>
              <a:rPr lang="en-US" altLang="ja-JP" sz="1600" dirty="0" smtClean="0">
                <a:solidFill>
                  <a:srgbClr val="0070C0"/>
                </a:solidFill>
              </a:rPr>
              <a:t>CV_HOUGH_GRADIENT</a:t>
            </a:r>
            <a:r>
              <a:rPr lang="ja-JP" altLang="en-US" sz="1600" dirty="0" smtClean="0"/>
              <a:t>固定、画像分解能に対する投票分解能の比率の逆数</a:t>
            </a:r>
            <a:r>
              <a:rPr lang="en-US" altLang="ja-JP" sz="1600" dirty="0" smtClean="0">
                <a:solidFill>
                  <a:srgbClr val="0070C0"/>
                </a:solidFill>
              </a:rPr>
              <a:t>1</a:t>
            </a:r>
            <a:r>
              <a:rPr lang="ja-JP" altLang="en-US" sz="1600" dirty="0" err="1" smtClean="0"/>
              <a:t>、</a:t>
            </a:r>
            <a:endParaRPr lang="en-US" altLang="ja-JP" sz="1600" dirty="0" smtClean="0"/>
          </a:p>
          <a:p>
            <a:pPr marL="400050" lvl="1" indent="0">
              <a:buNone/>
            </a:pPr>
            <a:r>
              <a:rPr lang="en-US" altLang="ja-JP" sz="1600" dirty="0"/>
              <a:t>	</a:t>
            </a:r>
            <a:r>
              <a:rPr lang="ja-JP" altLang="en-US" sz="1600" dirty="0" smtClean="0"/>
              <a:t>円の中心同士の最小距離</a:t>
            </a:r>
            <a:r>
              <a:rPr lang="en-US" altLang="ja-JP" sz="1600" dirty="0" smtClean="0">
                <a:solidFill>
                  <a:srgbClr val="0070C0"/>
                </a:solidFill>
              </a:rPr>
              <a:t>100</a:t>
            </a:r>
            <a:r>
              <a:rPr lang="en-US" altLang="ja-JP" sz="1600" dirty="0" smtClean="0"/>
              <a:t>)</a:t>
            </a:r>
          </a:p>
          <a:p>
            <a:pPr marL="400050" lvl="1" indent="0">
              <a:buNone/>
            </a:pPr>
            <a:r>
              <a:rPr lang="en-US" altLang="ja-JP" sz="1600" dirty="0" err="1">
                <a:latin typeface="ＭＳ ゴシック" panose="020B0609070205080204" pitchFamily="49" charset="-128"/>
                <a:ea typeface="ＭＳ ゴシック" panose="020B0609070205080204" pitchFamily="49" charset="-128"/>
              </a:rPr>
              <a:t>std</a:t>
            </a:r>
            <a:r>
              <a:rPr lang="en-US" altLang="ja-JP" sz="1600" dirty="0">
                <a:latin typeface="ＭＳ ゴシック" panose="020B0609070205080204" pitchFamily="49" charset="-128"/>
                <a:ea typeface="ＭＳ ゴシック" panose="020B0609070205080204" pitchFamily="49" charset="-128"/>
              </a:rPr>
              <a:t>::vector&lt;Vec3f&gt; </a:t>
            </a:r>
            <a:r>
              <a:rPr lang="en-US" altLang="ja-JP" sz="1600" dirty="0">
                <a:solidFill>
                  <a:srgbClr val="FF0000"/>
                </a:solidFill>
                <a:latin typeface="ＭＳ ゴシック" panose="020B0609070205080204" pitchFamily="49" charset="-128"/>
                <a:ea typeface="ＭＳ ゴシック" panose="020B0609070205080204" pitchFamily="49" charset="-128"/>
              </a:rPr>
              <a:t>circles</a:t>
            </a:r>
            <a:r>
              <a:rPr lang="en-US" altLang="ja-JP" sz="1600" dirty="0">
                <a:latin typeface="ＭＳ ゴシック" panose="020B0609070205080204" pitchFamily="49" charset="-128"/>
                <a:ea typeface="ＭＳ ゴシック" panose="020B0609070205080204" pitchFamily="49" charset="-128"/>
              </a:rPr>
              <a:t>;</a:t>
            </a:r>
          </a:p>
          <a:p>
            <a:pPr marL="400050" lvl="1" indent="0">
              <a:buNone/>
            </a:pPr>
            <a:r>
              <a:rPr lang="en-US" altLang="ja-JP" sz="1600" dirty="0" err="1">
                <a:latin typeface="ＭＳ ゴシック" panose="020B0609070205080204" pitchFamily="49" charset="-128"/>
                <a:ea typeface="ＭＳ ゴシック" panose="020B0609070205080204" pitchFamily="49" charset="-128"/>
                <a:hlinkClick r:id="rId4"/>
              </a:rPr>
              <a:t>HoughCircles</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dst_img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FF0000"/>
                </a:solidFill>
                <a:latin typeface="ＭＳ ゴシック" panose="020B0609070205080204" pitchFamily="49" charset="-128"/>
                <a:ea typeface="ＭＳ ゴシック" panose="020B0609070205080204" pitchFamily="49" charset="-128"/>
              </a:rPr>
              <a:t>circles</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70C0"/>
                </a:solidFill>
                <a:latin typeface="ＭＳ ゴシック" panose="020B0609070205080204" pitchFamily="49" charset="-128"/>
                <a:ea typeface="ＭＳ ゴシック" panose="020B0609070205080204" pitchFamily="49" charset="-128"/>
              </a:rPr>
              <a:t>CV_HOUGH_GRADIENT</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70C0"/>
                </a:solidFill>
                <a:latin typeface="ＭＳ ゴシック" panose="020B0609070205080204" pitchFamily="49" charset="-128"/>
                <a:ea typeface="ＭＳ ゴシック" panose="020B0609070205080204" pitchFamily="49" charset="-128"/>
              </a:rPr>
              <a:t>1</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70C0"/>
                </a:solidFill>
                <a:latin typeface="ＭＳ ゴシック" panose="020B0609070205080204" pitchFamily="49" charset="-128"/>
                <a:ea typeface="ＭＳ ゴシック" panose="020B0609070205080204" pitchFamily="49" charset="-128"/>
              </a:rPr>
              <a:t>100</a:t>
            </a:r>
            <a:r>
              <a:rPr lang="en-US" altLang="ja-JP" sz="1600" dirty="0" smtClean="0">
                <a:latin typeface="ＭＳ ゴシック" panose="020B0609070205080204" pitchFamily="49" charset="-128"/>
                <a:ea typeface="ＭＳ ゴシック" panose="020B0609070205080204" pitchFamily="49" charset="-128"/>
              </a:rPr>
              <a:t>);</a:t>
            </a:r>
            <a:endParaRPr lang="en-US" altLang="ja-JP" sz="1600" dirty="0">
              <a:latin typeface="ＭＳ ゴシック" panose="020B0609070205080204" pitchFamily="49" charset="-128"/>
              <a:ea typeface="ＭＳ ゴシック" panose="020B0609070205080204" pitchFamily="49" charset="-128"/>
            </a:endParaRPr>
          </a:p>
          <a:p>
            <a:r>
              <a:rPr lang="ja-JP" altLang="en-US" sz="2000" dirty="0"/>
              <a:t>検出</a:t>
            </a:r>
            <a:r>
              <a:rPr lang="ja-JP" altLang="en-US" sz="2000" dirty="0" smtClean="0"/>
              <a:t>結果</a:t>
            </a:r>
            <a:r>
              <a:rPr lang="en-US" altLang="ja-JP" sz="2000" dirty="0" smtClean="0">
                <a:solidFill>
                  <a:srgbClr val="FF0000"/>
                </a:solidFill>
              </a:rPr>
              <a:t>circles</a:t>
            </a:r>
            <a:r>
              <a:rPr lang="ja-JP" altLang="en-US" sz="2000" dirty="0" smtClean="0"/>
              <a:t>は、</a:t>
            </a:r>
            <a:r>
              <a:rPr lang="en-US" altLang="ja-JP" sz="2000" dirty="0" smtClean="0">
                <a:latin typeface="ＭＳ ゴシック" panose="020B0609070205080204" pitchFamily="49" charset="-128"/>
                <a:ea typeface="ＭＳ ゴシック" panose="020B0609070205080204" pitchFamily="49" charset="-128"/>
              </a:rPr>
              <a:t>Vec3f</a:t>
            </a:r>
            <a:r>
              <a:rPr lang="ja-JP" altLang="en-US" sz="2000" dirty="0" smtClean="0"/>
              <a:t>型</a:t>
            </a:r>
            <a:r>
              <a:rPr lang="en-US" altLang="ja-JP" sz="2000" dirty="0" smtClean="0"/>
              <a:t>(</a:t>
            </a:r>
            <a:r>
              <a:rPr lang="en-US" altLang="ja-JP" sz="2000" dirty="0" err="1" smtClean="0"/>
              <a:t>x,y,r</a:t>
            </a:r>
            <a:r>
              <a:rPr lang="en-US" altLang="ja-JP" sz="2000" dirty="0" smtClean="0"/>
              <a:t>)</a:t>
            </a:r>
            <a:r>
              <a:rPr lang="ja-JP" altLang="en-US" sz="2000" dirty="0"/>
              <a:t>のベクトル</a:t>
            </a:r>
            <a:endParaRPr lang="en-US" altLang="ja-JP" sz="2000" dirty="0"/>
          </a:p>
          <a:p>
            <a:pPr marL="457200" lvl="1" indent="0">
              <a:buNone/>
            </a:pPr>
            <a:r>
              <a:rPr lang="ja-JP" altLang="en-US" sz="1600" dirty="0"/>
              <a:t> </a:t>
            </a:r>
            <a:r>
              <a:rPr lang="en-US" altLang="ja-JP" sz="1600" dirty="0"/>
              <a:t>(</a:t>
            </a:r>
            <a:r>
              <a:rPr lang="en-US" altLang="ja-JP" sz="1600" dirty="0" err="1" smtClean="0"/>
              <a:t>x,y</a:t>
            </a:r>
            <a:r>
              <a:rPr lang="en-US" altLang="ja-JP" sz="1600" dirty="0" smtClean="0"/>
              <a:t>)</a:t>
            </a:r>
            <a:r>
              <a:rPr lang="ja-JP" altLang="en-US" sz="1600" dirty="0" smtClean="0"/>
              <a:t>が中心座標、</a:t>
            </a:r>
            <a:r>
              <a:rPr lang="en-US" altLang="ja-JP" sz="1600" dirty="0" smtClean="0"/>
              <a:t>r</a:t>
            </a:r>
            <a:r>
              <a:rPr lang="ja-JP" altLang="en-US" sz="1600" dirty="0" smtClean="0"/>
              <a:t>が半径</a:t>
            </a:r>
            <a:endParaRPr lang="en-US" altLang="ja-JP" sz="1600" dirty="0"/>
          </a:p>
          <a:p>
            <a:pPr marL="0" indent="0">
              <a:buNone/>
            </a:pPr>
            <a:r>
              <a:rPr lang="en-US" altLang="ja-JP" sz="1600" dirty="0" smtClean="0">
                <a:solidFill>
                  <a:schemeClr val="tx1">
                    <a:lumMod val="75000"/>
                    <a:lumOff val="25000"/>
                  </a:schemeClr>
                </a:solidFill>
              </a:rPr>
              <a:t>※</a:t>
            </a:r>
            <a:r>
              <a:rPr lang="ja-JP" altLang="en-US" sz="1600" dirty="0" smtClean="0">
                <a:solidFill>
                  <a:schemeClr val="tx1">
                    <a:lumMod val="75000"/>
                    <a:lumOff val="25000"/>
                  </a:schemeClr>
                </a:solidFill>
              </a:rPr>
              <a:t>検出</a:t>
            </a:r>
            <a:r>
              <a:rPr lang="ja-JP" altLang="en-US" sz="1600" dirty="0">
                <a:solidFill>
                  <a:schemeClr val="tx1">
                    <a:lumMod val="75000"/>
                    <a:lumOff val="25000"/>
                  </a:schemeClr>
                </a:solidFill>
              </a:rPr>
              <a:t>結果の描画はテキスト参照</a:t>
            </a:r>
            <a:endParaRPr lang="en-US" altLang="ja-JP" sz="1600" dirty="0">
              <a:solidFill>
                <a:schemeClr val="tx1">
                  <a:lumMod val="75000"/>
                  <a:lumOff val="25000"/>
                </a:schemeClr>
              </a:solidFill>
            </a:endParaRPr>
          </a:p>
          <a:p>
            <a:endParaRPr lang="en-US" altLang="ja-JP" sz="20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41</a:t>
            </a:fld>
            <a:endParaRPr lang="ja-JP" altLang="en-US">
              <a:solidFill>
                <a:srgbClr val="898989"/>
              </a:solidFill>
            </a:endParaRPr>
          </a:p>
        </p:txBody>
      </p:sp>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4694529"/>
            <a:ext cx="2160000" cy="1613250"/>
          </a:xfrm>
          <a:prstGeom prst="rect">
            <a:avLst/>
          </a:prstGeom>
        </p:spPr>
      </p:pic>
      <p:pic>
        <p:nvPicPr>
          <p:cNvPr id="3" name="図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85743" y="4694529"/>
            <a:ext cx="2160000" cy="1613250"/>
          </a:xfrm>
          <a:prstGeom prst="rect">
            <a:avLst/>
          </a:prstGeom>
        </p:spPr>
      </p:pic>
      <p:pic>
        <p:nvPicPr>
          <p:cNvPr id="5" name="図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6800" y="4694529"/>
            <a:ext cx="2160000" cy="1613250"/>
          </a:xfrm>
          <a:prstGeom prst="rect">
            <a:avLst/>
          </a:prstGeom>
        </p:spPr>
      </p:pic>
      <p:sp>
        <p:nvSpPr>
          <p:cNvPr id="8" name="右矢印 7"/>
          <p:cNvSpPr/>
          <p:nvPr/>
        </p:nvSpPr>
        <p:spPr>
          <a:xfrm>
            <a:off x="2730564" y="5301208"/>
            <a:ext cx="64807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5765364" y="5301208"/>
            <a:ext cx="64807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037917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物体検出</a:t>
            </a:r>
          </a:p>
        </p:txBody>
      </p:sp>
      <p:sp>
        <p:nvSpPr>
          <p:cNvPr id="3074" name="タイトル 1"/>
          <p:cNvSpPr>
            <a:spLocks noGrp="1"/>
          </p:cNvSpPr>
          <p:nvPr>
            <p:ph type="title"/>
          </p:nvPr>
        </p:nvSpPr>
        <p:spPr>
          <a:xfrm>
            <a:off x="457200" y="274638"/>
            <a:ext cx="8229600" cy="850900"/>
          </a:xfrm>
        </p:spPr>
        <p:txBody>
          <a:bodyPr/>
          <a:lstStyle/>
          <a:p>
            <a:pPr algn="l"/>
            <a:r>
              <a:rPr lang="ja-JP" altLang="en-US" sz="4000" dirty="0" smtClean="0"/>
              <a:t>テンプレートマッチング</a:t>
            </a:r>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1800" dirty="0" smtClean="0"/>
              <a:t>テンプレートマッチングによって、似た画像位置を検出</a:t>
            </a:r>
            <a:endParaRPr lang="en-US" altLang="ja-JP" sz="1800" dirty="0" smtClean="0"/>
          </a:p>
          <a:p>
            <a:pPr marL="457200" lvl="1" indent="0">
              <a:buNone/>
            </a:pPr>
            <a:r>
              <a:rPr lang="en-US" altLang="ja-JP" sz="1400" dirty="0" smtClean="0">
                <a:latin typeface="+mn-ea"/>
              </a:rPr>
              <a:t>	(</a:t>
            </a:r>
            <a:r>
              <a:rPr lang="en-US" altLang="ja-JP" sz="1400" dirty="0" smtClean="0">
                <a:solidFill>
                  <a:srgbClr val="0070C0"/>
                </a:solidFill>
                <a:latin typeface="+mn-ea"/>
              </a:rPr>
              <a:t>CV_TM_CCOEFF_NORMED</a:t>
            </a:r>
            <a:r>
              <a:rPr lang="en-US" altLang="ja-JP" sz="1400" dirty="0" smtClean="0">
                <a:latin typeface="+mn-ea"/>
              </a:rPr>
              <a:t>: </a:t>
            </a:r>
            <a:r>
              <a:rPr lang="ja-JP" altLang="en-US" sz="1400" dirty="0" smtClean="0">
                <a:latin typeface="+mn-ea"/>
              </a:rPr>
              <a:t>各座標における類似度を正規化</a:t>
            </a:r>
            <a:r>
              <a:rPr lang="en-US" altLang="ja-JP" sz="1400" dirty="0">
                <a:latin typeface="+mn-ea"/>
              </a:rPr>
              <a:t>)</a:t>
            </a:r>
            <a:endParaRPr lang="en-US" altLang="ja-JP" sz="1400" dirty="0" smtClean="0">
              <a:latin typeface="+mn-ea"/>
            </a:endParaRPr>
          </a:p>
          <a:p>
            <a:pPr marL="400050" lvl="1" indent="0">
              <a:buNone/>
            </a:pPr>
            <a:r>
              <a:rPr lang="en-US" altLang="ja-JP" sz="1400" dirty="0" err="1" smtClean="0">
                <a:latin typeface="ＭＳ ゴシック" panose="020B0609070205080204" pitchFamily="49" charset="-128"/>
                <a:ea typeface="ＭＳ ゴシック" panose="020B0609070205080204" pitchFamily="49" charset="-128"/>
                <a:hlinkClick r:id="rId3"/>
              </a:rPr>
              <a:t>matchTemplate</a:t>
            </a:r>
            <a:r>
              <a:rPr lang="en-US" altLang="ja-JP" sz="1400" dirty="0" smtClean="0">
                <a:latin typeface="ＭＳ ゴシック" panose="020B0609070205080204" pitchFamily="49" charset="-128"/>
                <a:ea typeface="ＭＳ ゴシック" panose="020B0609070205080204" pitchFamily="49" charset="-128"/>
              </a:rPr>
              <a:t>(</a:t>
            </a:r>
            <a:r>
              <a:rPr lang="en-US" altLang="ja-JP" sz="1400" dirty="0" err="1" smtClean="0">
                <a:latin typeface="ＭＳ ゴシック" panose="020B0609070205080204" pitchFamily="49" charset="-128"/>
                <a:ea typeface="ＭＳ ゴシック" panose="020B0609070205080204" pitchFamily="49" charset="-128"/>
              </a:rPr>
              <a:t>src_img</a:t>
            </a:r>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tmpl_img</a:t>
            </a:r>
            <a:r>
              <a:rPr lang="en-US" altLang="ja-JP" sz="1400" dirty="0">
                <a:latin typeface="ＭＳ ゴシック" panose="020B0609070205080204" pitchFamily="49" charset="-128"/>
                <a:ea typeface="ＭＳ ゴシック" panose="020B0609070205080204" pitchFamily="49" charset="-128"/>
              </a:rPr>
              <a:t>, </a:t>
            </a:r>
            <a:r>
              <a:rPr lang="en-US" altLang="ja-JP" sz="1400" dirty="0" err="1">
                <a:solidFill>
                  <a:srgbClr val="00B050"/>
                </a:solidFill>
                <a:latin typeface="ＭＳ ゴシック" panose="020B0609070205080204" pitchFamily="49" charset="-128"/>
                <a:ea typeface="ＭＳ ゴシック" panose="020B0609070205080204" pitchFamily="49" charset="-128"/>
              </a:rPr>
              <a:t>dst_img</a:t>
            </a:r>
            <a:r>
              <a:rPr lang="en-US" altLang="ja-JP" sz="1400" dirty="0">
                <a:latin typeface="ＭＳ ゴシック" panose="020B0609070205080204" pitchFamily="49" charset="-128"/>
                <a:ea typeface="ＭＳ ゴシック" panose="020B0609070205080204" pitchFamily="49" charset="-128"/>
              </a:rPr>
              <a:t>, </a:t>
            </a:r>
            <a:r>
              <a:rPr lang="en-US" altLang="ja-JP" sz="1400" dirty="0">
                <a:solidFill>
                  <a:srgbClr val="0070C0"/>
                </a:solidFill>
                <a:latin typeface="ＭＳ ゴシック" panose="020B0609070205080204" pitchFamily="49" charset="-128"/>
                <a:ea typeface="ＭＳ ゴシック" panose="020B0609070205080204" pitchFamily="49" charset="-128"/>
              </a:rPr>
              <a:t>CV_TM_CCOEFF_NORMED</a:t>
            </a:r>
            <a:r>
              <a:rPr lang="en-US" altLang="ja-JP" sz="1400" dirty="0" smtClean="0">
                <a:latin typeface="ＭＳ ゴシック" panose="020B0609070205080204" pitchFamily="49" charset="-128"/>
                <a:ea typeface="ＭＳ ゴシック" panose="020B0609070205080204" pitchFamily="49" charset="-128"/>
              </a:rPr>
              <a:t>);</a:t>
            </a:r>
            <a:endParaRPr lang="en-US" altLang="ja-JP" sz="1400" dirty="0">
              <a:latin typeface="ＭＳ ゴシック" panose="020B0609070205080204" pitchFamily="49" charset="-128"/>
              <a:ea typeface="ＭＳ ゴシック" panose="020B0609070205080204" pitchFamily="49" charset="-128"/>
            </a:endParaRPr>
          </a:p>
          <a:p>
            <a:r>
              <a:rPr lang="ja-JP" altLang="en-US" sz="1800" dirty="0" smtClean="0"/>
              <a:t>検出結果</a:t>
            </a:r>
            <a:r>
              <a:rPr lang="en-US" altLang="ja-JP" sz="1800" dirty="0" err="1" smtClean="0">
                <a:solidFill>
                  <a:srgbClr val="00B050"/>
                </a:solidFill>
              </a:rPr>
              <a:t>dst_img</a:t>
            </a:r>
            <a:r>
              <a:rPr lang="ja-JP" altLang="en-US" sz="1800" dirty="0"/>
              <a:t>には</a:t>
            </a:r>
            <a:r>
              <a:rPr lang="ja-JP" altLang="en-US" sz="1800" dirty="0" smtClean="0"/>
              <a:t>、各座標</a:t>
            </a:r>
            <a:r>
              <a:rPr lang="ja-JP" altLang="en-US" sz="1800" dirty="0"/>
              <a:t>における類似度が格納</a:t>
            </a:r>
            <a:r>
              <a:rPr lang="ja-JP" altLang="en-US" sz="1800" dirty="0" smtClean="0"/>
              <a:t>される</a:t>
            </a:r>
            <a:endParaRPr lang="en-US" altLang="ja-JP" sz="1800" dirty="0" smtClean="0"/>
          </a:p>
          <a:p>
            <a:r>
              <a:rPr lang="ja-JP" altLang="en-US" sz="1800" dirty="0" smtClean="0"/>
              <a:t>最大値</a:t>
            </a:r>
            <a:r>
              <a:rPr lang="en-US" altLang="ja-JP" sz="1800" dirty="0" smtClean="0">
                <a:solidFill>
                  <a:srgbClr val="FF0000"/>
                </a:solidFill>
              </a:rPr>
              <a:t>max</a:t>
            </a:r>
            <a:r>
              <a:rPr lang="ja-JP" altLang="en-US" sz="1800" dirty="0" smtClean="0"/>
              <a:t>と</a:t>
            </a:r>
            <a:r>
              <a:rPr lang="ja-JP" altLang="en-US" sz="1800" dirty="0"/>
              <a:t>、</a:t>
            </a:r>
            <a:r>
              <a:rPr lang="ja-JP" altLang="en-US" sz="1800" dirty="0" smtClean="0"/>
              <a:t>最大値がある座標</a:t>
            </a:r>
            <a:r>
              <a:rPr lang="en-US" altLang="ja-JP" sz="1800" dirty="0" err="1" smtClean="0">
                <a:solidFill>
                  <a:srgbClr val="FF0000"/>
                </a:solidFill>
              </a:rPr>
              <a:t>pt</a:t>
            </a:r>
            <a:r>
              <a:rPr lang="ja-JP" altLang="en-US" sz="1800" dirty="0" smtClean="0"/>
              <a:t>を求める</a:t>
            </a:r>
            <a:endParaRPr lang="en-US" altLang="ja-JP" sz="1800" dirty="0" smtClean="0"/>
          </a:p>
          <a:p>
            <a:pPr marL="400050" lvl="1" indent="0">
              <a:buNone/>
            </a:pPr>
            <a:r>
              <a:rPr lang="en-US" altLang="ja-JP" sz="1400" dirty="0" smtClean="0">
                <a:latin typeface="ＭＳ ゴシック" panose="020B0609070205080204" pitchFamily="49" charset="-128"/>
                <a:ea typeface="ＭＳ ゴシック" panose="020B0609070205080204" pitchFamily="49" charset="-128"/>
              </a:rPr>
              <a:t>Point </a:t>
            </a:r>
            <a:r>
              <a:rPr lang="en-US" altLang="ja-JP" sz="1400" dirty="0" err="1" smtClean="0">
                <a:solidFill>
                  <a:srgbClr val="FF0000"/>
                </a:solidFill>
                <a:latin typeface="ＭＳ ゴシック" panose="020B0609070205080204" pitchFamily="49" charset="-128"/>
                <a:ea typeface="ＭＳ ゴシック" panose="020B0609070205080204" pitchFamily="49" charset="-128"/>
              </a:rPr>
              <a:t>pt</a:t>
            </a:r>
            <a:r>
              <a:rPr lang="en-US" altLang="ja-JP" sz="1400" dirty="0" smtClean="0">
                <a:latin typeface="ＭＳ ゴシック" panose="020B0609070205080204" pitchFamily="49" charset="-128"/>
                <a:ea typeface="ＭＳ ゴシック" panose="020B0609070205080204" pitchFamily="49" charset="-128"/>
              </a:rPr>
              <a:t>;  double </a:t>
            </a:r>
            <a:r>
              <a:rPr lang="en-US" altLang="ja-JP" sz="1400" dirty="0">
                <a:solidFill>
                  <a:srgbClr val="FF0000"/>
                </a:solidFill>
                <a:latin typeface="ＭＳ ゴシック" panose="020B0609070205080204" pitchFamily="49" charset="-128"/>
                <a:ea typeface="ＭＳ ゴシック" panose="020B0609070205080204" pitchFamily="49" charset="-128"/>
              </a:rPr>
              <a:t>max</a:t>
            </a:r>
            <a:r>
              <a:rPr lang="en-US" altLang="ja-JP" sz="1400" dirty="0">
                <a:latin typeface="ＭＳ ゴシック" panose="020B0609070205080204" pitchFamily="49" charset="-128"/>
                <a:ea typeface="ＭＳ ゴシック" panose="020B0609070205080204" pitchFamily="49" charset="-128"/>
              </a:rPr>
              <a:t>;</a:t>
            </a:r>
          </a:p>
          <a:p>
            <a:pPr marL="400050" lvl="1" indent="0">
              <a:buNone/>
            </a:pPr>
            <a:r>
              <a:rPr lang="en-US" altLang="ja-JP" sz="1400" dirty="0" err="1">
                <a:latin typeface="ＭＳ ゴシック" panose="020B0609070205080204" pitchFamily="49" charset="-128"/>
                <a:ea typeface="ＭＳ ゴシック" panose="020B0609070205080204" pitchFamily="49" charset="-128"/>
                <a:hlinkClick r:id="rId4"/>
              </a:rPr>
              <a:t>minMaxLoc</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dst_img</a:t>
            </a:r>
            <a:r>
              <a:rPr lang="en-US" altLang="ja-JP" sz="1400" dirty="0">
                <a:latin typeface="ＭＳ ゴシック" panose="020B0609070205080204" pitchFamily="49" charset="-128"/>
                <a:ea typeface="ＭＳ ゴシック" panose="020B0609070205080204" pitchFamily="49" charset="-128"/>
              </a:rPr>
              <a:t>, NULL, &amp;</a:t>
            </a:r>
            <a:r>
              <a:rPr lang="en-US" altLang="ja-JP" sz="1400" dirty="0">
                <a:solidFill>
                  <a:srgbClr val="FF0000"/>
                </a:solidFill>
                <a:latin typeface="ＭＳ ゴシック" panose="020B0609070205080204" pitchFamily="49" charset="-128"/>
                <a:ea typeface="ＭＳ ゴシック" panose="020B0609070205080204" pitchFamily="49" charset="-128"/>
              </a:rPr>
              <a:t>max</a:t>
            </a:r>
            <a:r>
              <a:rPr lang="en-US" altLang="ja-JP" sz="1400" dirty="0">
                <a:latin typeface="ＭＳ ゴシック" panose="020B0609070205080204" pitchFamily="49" charset="-128"/>
                <a:ea typeface="ＭＳ ゴシック" panose="020B0609070205080204" pitchFamily="49" charset="-128"/>
              </a:rPr>
              <a:t>, NULL, &amp;</a:t>
            </a:r>
            <a:r>
              <a:rPr lang="en-US" altLang="ja-JP" sz="1400" dirty="0" err="1">
                <a:solidFill>
                  <a:srgbClr val="FF0000"/>
                </a:solidFill>
                <a:latin typeface="ＭＳ ゴシック" panose="020B0609070205080204" pitchFamily="49" charset="-128"/>
                <a:ea typeface="ＭＳ ゴシック" panose="020B0609070205080204" pitchFamily="49" charset="-128"/>
              </a:rPr>
              <a:t>pt</a:t>
            </a:r>
            <a:r>
              <a:rPr lang="en-US" altLang="ja-JP" sz="1400" dirty="0" smtClean="0">
                <a:latin typeface="ＭＳ ゴシック" panose="020B0609070205080204" pitchFamily="49" charset="-128"/>
                <a:ea typeface="ＭＳ ゴシック" panose="020B0609070205080204" pitchFamily="49" charset="-128"/>
              </a:rPr>
              <a:t>);</a:t>
            </a:r>
            <a:endParaRPr lang="en-US" altLang="ja-JP" sz="1400" dirty="0">
              <a:latin typeface="ＭＳ ゴシック" panose="020B0609070205080204" pitchFamily="49" charset="-128"/>
              <a:ea typeface="ＭＳ ゴシック" panose="020B0609070205080204" pitchFamily="49" charset="-128"/>
            </a:endParaRPr>
          </a:p>
          <a:p>
            <a:r>
              <a:rPr lang="ja-JP" altLang="en-US" sz="1800" dirty="0" smtClean="0"/>
              <a:t>左上座標</a:t>
            </a:r>
            <a:r>
              <a:rPr lang="en-US" altLang="ja-JP" sz="1800" dirty="0" err="1" smtClean="0">
                <a:solidFill>
                  <a:srgbClr val="FF0000"/>
                </a:solidFill>
              </a:rPr>
              <a:t>pt</a:t>
            </a:r>
            <a:r>
              <a:rPr lang="ja-JP" altLang="en-US" sz="1800" dirty="0" err="1" smtClean="0"/>
              <a:t>、</a:t>
            </a:r>
            <a:r>
              <a:rPr lang="ja-JP" altLang="en-US" sz="1800" dirty="0" smtClean="0"/>
              <a:t>大きさ</a:t>
            </a:r>
            <a:r>
              <a:rPr lang="en-US" altLang="ja-JP" sz="1800" dirty="0" err="1" smtClean="0"/>
              <a:t>tmpl_img.size</a:t>
            </a:r>
            <a:r>
              <a:rPr lang="en-US" altLang="ja-JP" sz="1800" dirty="0" smtClean="0"/>
              <a:t>()</a:t>
            </a:r>
            <a:r>
              <a:rPr lang="ja-JP" altLang="en-US" sz="1800" dirty="0" smtClean="0"/>
              <a:t> の矩形が最も類似した領域</a:t>
            </a:r>
            <a:endParaRPr lang="en-US" altLang="ja-JP" sz="1800" dirty="0" smtClean="0"/>
          </a:p>
          <a:p>
            <a:pPr marL="0" indent="0">
              <a:buNone/>
            </a:pPr>
            <a:r>
              <a:rPr lang="en-US" altLang="ja-JP" sz="1600" dirty="0" smtClean="0">
                <a:solidFill>
                  <a:schemeClr val="tx1">
                    <a:lumMod val="75000"/>
                    <a:lumOff val="25000"/>
                  </a:schemeClr>
                </a:solidFill>
              </a:rPr>
              <a:t>※</a:t>
            </a:r>
            <a:r>
              <a:rPr lang="ja-JP" altLang="en-US" sz="1600" dirty="0" smtClean="0">
                <a:solidFill>
                  <a:schemeClr val="tx1">
                    <a:lumMod val="75000"/>
                    <a:lumOff val="25000"/>
                  </a:schemeClr>
                </a:solidFill>
              </a:rPr>
              <a:t>検出</a:t>
            </a:r>
            <a:r>
              <a:rPr lang="ja-JP" altLang="en-US" sz="1600" dirty="0">
                <a:solidFill>
                  <a:schemeClr val="tx1">
                    <a:lumMod val="75000"/>
                    <a:lumOff val="25000"/>
                  </a:schemeClr>
                </a:solidFill>
              </a:rPr>
              <a:t>結果の描画はテキスト</a:t>
            </a:r>
            <a:r>
              <a:rPr lang="ja-JP" altLang="en-US" sz="1600" dirty="0" smtClean="0">
                <a:solidFill>
                  <a:schemeClr val="tx1">
                    <a:lumMod val="75000"/>
                    <a:lumOff val="25000"/>
                  </a:schemeClr>
                </a:solidFill>
              </a:rPr>
              <a:t>参照</a:t>
            </a:r>
            <a:endParaRPr lang="en-US" altLang="ja-JP" sz="1600" dirty="0">
              <a:solidFill>
                <a:schemeClr val="tx1">
                  <a:lumMod val="75000"/>
                  <a:lumOff val="25000"/>
                </a:schemeClr>
              </a:solidFill>
            </a:endParaRPr>
          </a:p>
          <a:p>
            <a:pPr marL="0" indent="0">
              <a:buNone/>
            </a:pPr>
            <a:endParaRPr lang="en-US" altLang="ja-JP" sz="18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42</a:t>
            </a:fld>
            <a:endParaRPr lang="ja-JP" altLang="en-US">
              <a:solidFill>
                <a:srgbClr val="898989"/>
              </a:solidFill>
            </a:endParaRP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4149080"/>
            <a:ext cx="2160000" cy="2160000"/>
          </a:xfrm>
          <a:prstGeom prst="rect">
            <a:avLst/>
          </a:prstGeom>
        </p:spPr>
      </p:pic>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3486" y="4148350"/>
            <a:ext cx="209550" cy="209550"/>
          </a:xfrm>
          <a:prstGeom prst="rect">
            <a:avLst/>
          </a:prstGeom>
        </p:spPr>
      </p:pic>
      <p:pic>
        <p:nvPicPr>
          <p:cNvPr id="5" name="図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26800" y="4149080"/>
            <a:ext cx="2160000" cy="2160000"/>
          </a:xfrm>
          <a:prstGeom prst="rect">
            <a:avLst/>
          </a:prstGeom>
        </p:spPr>
      </p:pic>
      <p:pic>
        <p:nvPicPr>
          <p:cNvPr id="6" name="図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6400" y="4148350"/>
            <a:ext cx="1951200" cy="1951200"/>
          </a:xfrm>
          <a:prstGeom prst="rect">
            <a:avLst/>
          </a:prstGeom>
        </p:spPr>
      </p:pic>
      <p:sp>
        <p:nvSpPr>
          <p:cNvPr id="9" name="右矢印 8"/>
          <p:cNvSpPr/>
          <p:nvPr/>
        </p:nvSpPr>
        <p:spPr>
          <a:xfrm>
            <a:off x="2730564" y="4941168"/>
            <a:ext cx="64807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765364" y="4941168"/>
            <a:ext cx="64807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3631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title"/>
          </p:nvPr>
        </p:nvSpPr>
        <p:spPr>
          <a:xfrm>
            <a:off x="457200" y="274638"/>
            <a:ext cx="8229600" cy="850900"/>
          </a:xfrm>
        </p:spPr>
        <p:txBody>
          <a:bodyPr/>
          <a:lstStyle/>
          <a:p>
            <a:pPr algn="l"/>
            <a:r>
              <a:rPr lang="ja-JP" altLang="en-US" sz="4000" dirty="0" smtClean="0"/>
              <a:t>ユーザインタフェース</a:t>
            </a:r>
            <a:r>
              <a:rPr lang="en-US" altLang="ja-JP" sz="4000" dirty="0" smtClean="0"/>
              <a:t/>
            </a:r>
            <a:br>
              <a:rPr lang="en-US" altLang="ja-JP" sz="4000" dirty="0" smtClean="0"/>
            </a:br>
            <a:r>
              <a:rPr lang="ja-JP" altLang="en-US" sz="4000" dirty="0" smtClean="0"/>
              <a:t> </a:t>
            </a:r>
            <a:r>
              <a:rPr lang="en-US" altLang="ja-JP" sz="4000" dirty="0" smtClean="0"/>
              <a:t>(</a:t>
            </a:r>
            <a:r>
              <a:rPr lang="en-US" altLang="ja-JP" sz="4000" dirty="0" err="1" smtClean="0"/>
              <a:t>highgui</a:t>
            </a:r>
            <a:r>
              <a:rPr lang="ja-JP" altLang="en-US" sz="4000" dirty="0" smtClean="0"/>
              <a:t>モジュール</a:t>
            </a:r>
            <a:r>
              <a:rPr lang="en-US" altLang="ja-JP" sz="4000" dirty="0" smtClean="0"/>
              <a:t>)</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endParaRPr lang="en-US" altLang="ja-JP" dirty="0" smtClean="0"/>
          </a:p>
          <a:p>
            <a:r>
              <a:rPr lang="ja-JP" altLang="en-US" dirty="0" smtClean="0"/>
              <a:t>ウインドウ作成と画像の表示</a:t>
            </a:r>
            <a:endParaRPr lang="en-US" altLang="ja-JP" dirty="0" smtClean="0"/>
          </a:p>
          <a:p>
            <a:endParaRPr lang="en-US" altLang="ja-JP" i="1" dirty="0" smtClean="0"/>
          </a:p>
          <a:p>
            <a:r>
              <a:rPr lang="ja-JP" altLang="en-US" dirty="0" smtClean="0"/>
              <a:t>キー入力</a:t>
            </a:r>
            <a:endParaRPr lang="en-US" altLang="ja-JP" dirty="0" smtClean="0"/>
          </a:p>
          <a:p>
            <a:endParaRPr lang="en-US" altLang="ja-JP" dirty="0" smtClean="0"/>
          </a:p>
          <a:p>
            <a:r>
              <a:rPr lang="ja-JP" altLang="en-US" dirty="0" smtClean="0"/>
              <a:t>トラックバー</a:t>
            </a:r>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43</a:t>
            </a:fld>
            <a:endParaRPr lang="ja-JP" altLang="en-US">
              <a:solidFill>
                <a:srgbClr val="898989"/>
              </a:solidFill>
            </a:endParaRPr>
          </a:p>
        </p:txBody>
      </p:sp>
    </p:spTree>
    <p:extLst>
      <p:ext uri="{BB962C8B-B14F-4D97-AF65-F5344CB8AC3E}">
        <p14:creationId xmlns:p14="http://schemas.microsoft.com/office/powerpoint/2010/main" val="3761269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title"/>
          </p:nvPr>
        </p:nvSpPr>
        <p:spPr>
          <a:xfrm>
            <a:off x="457200" y="274638"/>
            <a:ext cx="8229600" cy="850900"/>
          </a:xfrm>
        </p:spPr>
        <p:txBody>
          <a:bodyPr/>
          <a:lstStyle/>
          <a:p>
            <a:pPr algn="l"/>
            <a:r>
              <a:rPr lang="ja-JP" altLang="en-US" sz="4000" dirty="0" smtClean="0"/>
              <a:t>ウインドウ作成と画像の表示</a:t>
            </a:r>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2000" dirty="0" smtClean="0"/>
              <a:t>ウインドウ作成</a:t>
            </a:r>
            <a:endParaRPr lang="en-US" altLang="ja-JP" sz="2000" dirty="0" smtClean="0"/>
          </a:p>
          <a:p>
            <a:pPr lvl="1"/>
            <a:r>
              <a:rPr lang="ja-JP" altLang="en-US" sz="1800" dirty="0" smtClean="0"/>
              <a:t> </a:t>
            </a:r>
            <a:r>
              <a:rPr lang="ja-JP" altLang="en-US" sz="1800" dirty="0" smtClean="0">
                <a:solidFill>
                  <a:srgbClr val="FF0000"/>
                </a:solidFill>
              </a:rPr>
              <a:t>ウィンドウの識別子</a:t>
            </a:r>
            <a:r>
              <a:rPr lang="ja-JP" altLang="en-US" sz="1800" dirty="0" smtClean="0"/>
              <a:t> </a:t>
            </a:r>
            <a:r>
              <a:rPr lang="en-US" altLang="ja-JP" sz="1800" dirty="0" smtClean="0"/>
              <a:t>(</a:t>
            </a:r>
            <a:r>
              <a:rPr lang="ja-JP" altLang="en-US" sz="1800" dirty="0" smtClean="0"/>
              <a:t>タイトルバーにも表示</a:t>
            </a:r>
            <a:r>
              <a:rPr lang="en-US" altLang="ja-JP" sz="1800" dirty="0" smtClean="0"/>
              <a:t>)</a:t>
            </a:r>
          </a:p>
          <a:p>
            <a:pPr lvl="1"/>
            <a:r>
              <a:rPr lang="en-US" altLang="ja-JP" sz="1800" dirty="0" smtClean="0"/>
              <a:t> </a:t>
            </a:r>
            <a:r>
              <a:rPr lang="en-US" altLang="ja-JP" sz="1800" dirty="0" smtClean="0">
                <a:solidFill>
                  <a:srgbClr val="0070C0"/>
                </a:solidFill>
                <a:latin typeface="ＭＳ ゴシック" panose="020B0609070205080204" pitchFamily="49" charset="-128"/>
                <a:ea typeface="ＭＳ ゴシック" panose="020B0609070205080204" pitchFamily="49" charset="-128"/>
              </a:rPr>
              <a:t>CV_WINDOW_AUTOSIZE</a:t>
            </a:r>
            <a:r>
              <a:rPr lang="ja-JP" altLang="en-US" sz="1800" dirty="0" err="1" smtClean="0"/>
              <a:t>、</a:t>
            </a:r>
            <a:r>
              <a:rPr lang="ja-JP" altLang="en-US" sz="1800" dirty="0" smtClean="0"/>
              <a:t>画像サイズに自動追従</a:t>
            </a:r>
            <a:r>
              <a:rPr lang="en-US" altLang="ja-JP" sz="1800" dirty="0"/>
              <a:t/>
            </a:r>
            <a:br>
              <a:rPr lang="en-US" altLang="ja-JP" sz="1800" dirty="0"/>
            </a:br>
            <a:r>
              <a:rPr lang="en-US" altLang="ja-JP" sz="1800" dirty="0" smtClean="0"/>
              <a:t>(</a:t>
            </a:r>
            <a:r>
              <a:rPr lang="ja-JP" altLang="en-US" sz="1800" dirty="0" smtClean="0"/>
              <a:t>省略可、省略時は</a:t>
            </a:r>
            <a:r>
              <a:rPr lang="en-US" altLang="ja-JP" sz="1800" dirty="0"/>
              <a:t> </a:t>
            </a:r>
            <a:r>
              <a:rPr lang="en-US" altLang="ja-JP" sz="1800" dirty="0" smtClean="0">
                <a:solidFill>
                  <a:srgbClr val="0070C0"/>
                </a:solidFill>
                <a:latin typeface="ＭＳ ゴシック" panose="020B0609070205080204" pitchFamily="49" charset="-128"/>
                <a:ea typeface="ＭＳ ゴシック" panose="020B0609070205080204" pitchFamily="49" charset="-128"/>
              </a:rPr>
              <a:t>CV_WINDOW_AUTOSIZE</a:t>
            </a:r>
            <a:r>
              <a:rPr lang="en-US" altLang="ja-JP" sz="1800" dirty="0" smtClean="0"/>
              <a:t>)</a:t>
            </a:r>
          </a:p>
          <a:p>
            <a:pPr marL="457200" lvl="1" indent="0">
              <a:buNone/>
            </a:pPr>
            <a:endParaRPr lang="en-US" altLang="ja-JP" sz="1800" dirty="0" smtClean="0"/>
          </a:p>
          <a:p>
            <a:pPr marL="400050" lvl="1" indent="0">
              <a:buNone/>
            </a:pPr>
            <a:r>
              <a:rPr lang="en-US" altLang="ja-JP" sz="1800" dirty="0" err="1" smtClean="0">
                <a:latin typeface="ＭＳ ゴシック" panose="020B0609070205080204" pitchFamily="49" charset="-128"/>
                <a:ea typeface="ＭＳ ゴシック" panose="020B0609070205080204" pitchFamily="49" charset="-128"/>
                <a:hlinkClick r:id="rId3"/>
              </a:rPr>
              <a:t>namedWindow</a:t>
            </a:r>
            <a:r>
              <a:rPr lang="en-US" altLang="ja-JP" sz="1800" dirty="0" smtClean="0">
                <a:latin typeface="ＭＳ ゴシック" panose="020B0609070205080204" pitchFamily="49" charset="-128"/>
                <a:ea typeface="ＭＳ ゴシック" panose="020B0609070205080204" pitchFamily="49" charset="-128"/>
              </a:rPr>
              <a:t>(</a:t>
            </a:r>
            <a:r>
              <a:rPr lang="en-US" altLang="ja-JP" sz="1800" dirty="0" smtClean="0">
                <a:solidFill>
                  <a:srgbClr val="FF0000"/>
                </a:solidFill>
                <a:latin typeface="ＭＳ ゴシック" panose="020B0609070205080204" pitchFamily="49" charset="-128"/>
                <a:ea typeface="ＭＳ ゴシック" panose="020B0609070205080204" pitchFamily="49" charset="-128"/>
              </a:rPr>
              <a:t>"</a:t>
            </a:r>
            <a:r>
              <a:rPr lang="en-US" altLang="ja-JP" sz="1800" dirty="0" err="1" smtClean="0">
                <a:solidFill>
                  <a:srgbClr val="FF0000"/>
                </a:solidFill>
                <a:latin typeface="ＭＳ ゴシック" panose="020B0609070205080204" pitchFamily="49" charset="-128"/>
                <a:ea typeface="ＭＳ ゴシック" panose="020B0609070205080204" pitchFamily="49" charset="-128"/>
              </a:rPr>
              <a:t>ShowImage</a:t>
            </a:r>
            <a:r>
              <a:rPr lang="en-US" altLang="ja-JP" sz="1800" dirty="0" smtClean="0">
                <a:solidFill>
                  <a:srgbClr val="FF0000"/>
                </a:solidFill>
                <a:latin typeface="ＭＳ ゴシック" panose="020B0609070205080204" pitchFamily="49" charset="-128"/>
                <a:ea typeface="ＭＳ ゴシック" panose="020B0609070205080204" pitchFamily="49" charset="-128"/>
              </a:rPr>
              <a:t>"</a:t>
            </a:r>
            <a:r>
              <a:rPr lang="en-US" altLang="ja-JP" sz="1800" dirty="0" smtClean="0">
                <a:latin typeface="ＭＳ ゴシック" panose="020B0609070205080204" pitchFamily="49" charset="-128"/>
                <a:ea typeface="ＭＳ ゴシック" panose="020B0609070205080204" pitchFamily="49" charset="-128"/>
              </a:rPr>
              <a:t>,</a:t>
            </a:r>
          </a:p>
          <a:p>
            <a:pPr marL="400050" lvl="1" indent="0">
              <a:buNone/>
            </a:pPr>
            <a:r>
              <a:rPr lang="en-US" altLang="ja-JP" sz="1800" dirty="0">
                <a:solidFill>
                  <a:srgbClr val="0070C0"/>
                </a:solidFill>
                <a:latin typeface="ＭＳ ゴシック" panose="020B0609070205080204" pitchFamily="49" charset="-128"/>
                <a:ea typeface="ＭＳ ゴシック" panose="020B0609070205080204" pitchFamily="49" charset="-128"/>
              </a:rPr>
              <a:t> </a:t>
            </a:r>
            <a:r>
              <a:rPr lang="en-US" altLang="ja-JP" sz="1800" dirty="0" smtClean="0">
                <a:solidFill>
                  <a:srgbClr val="0070C0"/>
                </a:solidFill>
                <a:latin typeface="ＭＳ ゴシック" panose="020B0609070205080204" pitchFamily="49" charset="-128"/>
                <a:ea typeface="ＭＳ ゴシック" panose="020B0609070205080204" pitchFamily="49" charset="-128"/>
              </a:rPr>
              <a:t>    CV_WINDOW_AUTOSIZE</a:t>
            </a:r>
            <a:r>
              <a:rPr lang="en-US" altLang="ja-JP" sz="1800" dirty="0" smtClean="0">
                <a:latin typeface="ＭＳ ゴシック" panose="020B0609070205080204" pitchFamily="49" charset="-128"/>
                <a:ea typeface="ＭＳ ゴシック" panose="020B0609070205080204" pitchFamily="49" charset="-128"/>
              </a:rPr>
              <a:t>);</a:t>
            </a:r>
          </a:p>
          <a:p>
            <a:pPr marL="400050" lvl="1" indent="0">
              <a:buNone/>
            </a:pPr>
            <a:endParaRPr lang="en-US" altLang="ja-JP" sz="1800" dirty="0" smtClean="0">
              <a:latin typeface="ＭＳ ゴシック" panose="020B0609070205080204" pitchFamily="49" charset="-128"/>
              <a:ea typeface="ＭＳ ゴシック" panose="020B0609070205080204" pitchFamily="49" charset="-128"/>
            </a:endParaRPr>
          </a:p>
          <a:p>
            <a:r>
              <a:rPr lang="ja-JP" altLang="en-US" sz="2000" dirty="0" smtClean="0"/>
              <a:t>指定ウィンドウに、画像を表示</a:t>
            </a:r>
            <a:endParaRPr lang="en-US" altLang="ja-JP" sz="2000" dirty="0" smtClean="0"/>
          </a:p>
          <a:p>
            <a:pPr marL="0" indent="0">
              <a:buNone/>
            </a:pPr>
            <a:endParaRPr lang="en-US" altLang="ja-JP" sz="2000" dirty="0" smtClean="0"/>
          </a:p>
          <a:p>
            <a:pPr marL="400050" lvl="1" indent="0">
              <a:buNone/>
            </a:pPr>
            <a:r>
              <a:rPr lang="en-US" altLang="ja-JP" sz="1800" dirty="0" err="1">
                <a:latin typeface="ＭＳ ゴシック" panose="020B0609070205080204" pitchFamily="49" charset="-128"/>
                <a:ea typeface="ＭＳ ゴシック" panose="020B0609070205080204" pitchFamily="49" charset="-128"/>
                <a:hlinkClick r:id="rId4"/>
              </a:rPr>
              <a:t>imshow</a:t>
            </a:r>
            <a:r>
              <a:rPr lang="en-US" altLang="ja-JP" sz="1800" dirty="0">
                <a:latin typeface="ＭＳ ゴシック" panose="020B0609070205080204" pitchFamily="49" charset="-128"/>
                <a:ea typeface="ＭＳ ゴシック" panose="020B0609070205080204" pitchFamily="49" charset="-128"/>
              </a:rPr>
              <a:t>(</a:t>
            </a:r>
            <a:r>
              <a:rPr lang="en-US" altLang="ja-JP" sz="1800" dirty="0">
                <a:solidFill>
                  <a:srgbClr val="FF0000"/>
                </a:solidFill>
                <a:latin typeface="ＭＳ ゴシック" panose="020B0609070205080204" pitchFamily="49" charset="-128"/>
                <a:ea typeface="ＭＳ ゴシック" panose="020B0609070205080204" pitchFamily="49" charset="-128"/>
              </a:rPr>
              <a:t>"</a:t>
            </a:r>
            <a:r>
              <a:rPr lang="en-US" altLang="ja-JP" sz="1800" dirty="0" err="1">
                <a:solidFill>
                  <a:srgbClr val="FF0000"/>
                </a:solidFill>
                <a:latin typeface="ＭＳ ゴシック" panose="020B0609070205080204" pitchFamily="49" charset="-128"/>
                <a:ea typeface="ＭＳ ゴシック" panose="020B0609070205080204" pitchFamily="49" charset="-128"/>
              </a:rPr>
              <a:t>ShowImage</a:t>
            </a:r>
            <a:r>
              <a:rPr lang="en-US" altLang="ja-JP" sz="1800" dirty="0">
                <a:solidFill>
                  <a:srgbClr val="FF0000"/>
                </a:solidFill>
                <a:latin typeface="ＭＳ ゴシック" panose="020B0609070205080204" pitchFamily="49" charset="-128"/>
                <a:ea typeface="ＭＳ ゴシック" panose="020B0609070205080204" pitchFamily="49" charset="-128"/>
              </a:rPr>
              <a:t>"</a:t>
            </a:r>
            <a:r>
              <a:rPr lang="en-US" altLang="ja-JP" sz="1800" dirty="0">
                <a:latin typeface="ＭＳ ゴシック" panose="020B0609070205080204" pitchFamily="49" charset="-128"/>
                <a:ea typeface="ＭＳ ゴシック" panose="020B0609070205080204" pitchFamily="49" charset="-128"/>
              </a:rPr>
              <a:t>, </a:t>
            </a:r>
            <a:r>
              <a:rPr lang="en-US" altLang="ja-JP" sz="1800" dirty="0" err="1">
                <a:latin typeface="ＭＳ ゴシック" panose="020B0609070205080204" pitchFamily="49" charset="-128"/>
                <a:ea typeface="ＭＳ ゴシック" panose="020B0609070205080204" pitchFamily="49" charset="-128"/>
              </a:rPr>
              <a:t>img</a:t>
            </a:r>
            <a:r>
              <a:rPr lang="en-US" altLang="ja-JP" sz="1800" dirty="0" smtClean="0">
                <a:latin typeface="ＭＳ ゴシック" panose="020B0609070205080204" pitchFamily="49" charset="-128"/>
                <a:ea typeface="ＭＳ ゴシック" panose="020B0609070205080204" pitchFamily="49" charset="-128"/>
              </a:rPr>
              <a:t>);</a:t>
            </a:r>
            <a:endParaRPr lang="en-US" altLang="ja-JP" sz="1800" dirty="0">
              <a:latin typeface="ＭＳ ゴシック" panose="020B0609070205080204" pitchFamily="49" charset="-128"/>
              <a:ea typeface="ＭＳ ゴシック" panose="020B0609070205080204" pitchFamily="49" charset="-128"/>
            </a:endParaRPr>
          </a:p>
          <a:p>
            <a:endParaRPr lang="en-US" altLang="ja-JP" sz="2400" dirty="0" smtClean="0">
              <a:latin typeface="ＭＳ ゴシック" panose="020B0609070205080204" pitchFamily="49" charset="-128"/>
              <a:ea typeface="ＭＳ ゴシック" panose="020B0609070205080204" pitchFamily="49" charset="-128"/>
            </a:endParaRPr>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44</a:t>
            </a:fld>
            <a:endParaRPr lang="ja-JP" altLang="en-US">
              <a:solidFill>
                <a:srgbClr val="898989"/>
              </a:solidFill>
            </a:endParaRPr>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6800" y="2520352"/>
            <a:ext cx="3600000" cy="3788373"/>
          </a:xfrm>
          <a:prstGeom prst="rect">
            <a:avLst/>
          </a:prstGeom>
        </p:spPr>
      </p:pic>
    </p:spTree>
    <p:extLst>
      <p:ext uri="{BB962C8B-B14F-4D97-AF65-F5344CB8AC3E}">
        <p14:creationId xmlns:p14="http://schemas.microsoft.com/office/powerpoint/2010/main" val="599654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title"/>
          </p:nvPr>
        </p:nvSpPr>
        <p:spPr>
          <a:xfrm>
            <a:off x="457200" y="274638"/>
            <a:ext cx="8229600" cy="850900"/>
          </a:xfrm>
        </p:spPr>
        <p:txBody>
          <a:bodyPr/>
          <a:lstStyle/>
          <a:p>
            <a:pPr algn="l"/>
            <a:r>
              <a:rPr lang="ja-JP" altLang="en-US" sz="4000" dirty="0"/>
              <a:t>キー入力</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en-US" altLang="ja-JP" sz="2000" dirty="0" err="1">
                <a:hlinkClick r:id="rId3"/>
              </a:rPr>
              <a:t>waitKey</a:t>
            </a:r>
            <a:r>
              <a:rPr lang="en-US" altLang="ja-JP" sz="2000" dirty="0"/>
              <a:t>()</a:t>
            </a:r>
            <a:r>
              <a:rPr lang="ja-JP" altLang="en-US" sz="2000" dirty="0"/>
              <a:t>関数で、キー入力を</a:t>
            </a:r>
            <a:r>
              <a:rPr lang="ja-JP" altLang="en-US" sz="2000" dirty="0" smtClean="0"/>
              <a:t>待つ</a:t>
            </a:r>
            <a:endParaRPr lang="en-US" altLang="ja-JP" sz="2000" dirty="0" smtClean="0"/>
          </a:p>
          <a:p>
            <a:pPr lvl="1"/>
            <a:r>
              <a:rPr lang="ja-JP" altLang="en-US" sz="1600" dirty="0"/>
              <a:t>引数がないか</a:t>
            </a:r>
            <a:r>
              <a:rPr lang="en-US" altLang="ja-JP" sz="1600" dirty="0"/>
              <a:t>0 </a:t>
            </a:r>
            <a:r>
              <a:rPr lang="ja-JP" altLang="en-US" sz="1600" dirty="0"/>
              <a:t>以下の場合、無限に待つ</a:t>
            </a:r>
            <a:endParaRPr lang="en-US" altLang="ja-JP" sz="1600" dirty="0"/>
          </a:p>
          <a:p>
            <a:pPr lvl="1"/>
            <a:r>
              <a:rPr lang="ja-JP" altLang="en-US" sz="1600" dirty="0"/>
              <a:t>引数が</a:t>
            </a:r>
            <a:r>
              <a:rPr lang="en-US" altLang="ja-JP" sz="1600" dirty="0"/>
              <a:t>0 </a:t>
            </a:r>
            <a:r>
              <a:rPr lang="ja-JP" altLang="en-US" sz="1600" dirty="0"/>
              <a:t>より大きい場合、その値だけミリ秒単位で待つ</a:t>
            </a:r>
            <a:endParaRPr lang="en-US" altLang="ja-JP" sz="1600" dirty="0"/>
          </a:p>
          <a:p>
            <a:pPr lvl="1"/>
            <a:r>
              <a:rPr lang="ja-JP" altLang="en-US" sz="1600" dirty="0" smtClean="0"/>
              <a:t>押された</a:t>
            </a:r>
            <a:r>
              <a:rPr lang="ja-JP" altLang="en-US" sz="1600" dirty="0"/>
              <a:t>キーコードを</a:t>
            </a:r>
            <a:r>
              <a:rPr lang="ja-JP" altLang="en-US" sz="1600" dirty="0" smtClean="0"/>
              <a:t>返す</a:t>
            </a:r>
            <a:endParaRPr lang="en-US" altLang="ja-JP" sz="1600" dirty="0" smtClean="0"/>
          </a:p>
          <a:p>
            <a:pPr lvl="1"/>
            <a:r>
              <a:rPr lang="ja-JP" altLang="en-US" sz="1600" dirty="0" smtClean="0"/>
              <a:t>指定</a:t>
            </a:r>
            <a:r>
              <a:rPr lang="ja-JP" altLang="en-US" sz="1600" dirty="0"/>
              <a:t>時間を過ぎてもキー入力がなければ、</a:t>
            </a:r>
            <a:r>
              <a:rPr lang="en-US" altLang="ja-JP" sz="1600" dirty="0"/>
              <a:t>-1 </a:t>
            </a:r>
            <a:r>
              <a:rPr lang="ja-JP" altLang="en-US" sz="1600" dirty="0" smtClean="0"/>
              <a:t>を返す</a:t>
            </a:r>
            <a:endParaRPr lang="en-US" altLang="ja-JP" sz="1600" dirty="0" smtClean="0"/>
          </a:p>
          <a:p>
            <a:pPr lvl="1"/>
            <a:endParaRPr lang="en-US" altLang="ja-JP" sz="1600" dirty="0" smtClean="0"/>
          </a:p>
          <a:p>
            <a:r>
              <a:rPr lang="ja-JP" altLang="en-US" sz="2000" dirty="0" smtClean="0"/>
              <a:t>表示画像を確認して進む例</a:t>
            </a:r>
            <a:endParaRPr lang="ja-JP" altLang="en-US" sz="1600" dirty="0"/>
          </a:p>
          <a:p>
            <a:pPr marL="400050" lvl="1" indent="0">
              <a:buNone/>
            </a:pPr>
            <a:r>
              <a:rPr lang="en-US" altLang="ja-JP" sz="1600" dirty="0" err="1" smtClean="0">
                <a:latin typeface="ＭＳ ゴシック" panose="020B0609070205080204" pitchFamily="49" charset="-128"/>
                <a:ea typeface="ＭＳ ゴシック" panose="020B0609070205080204" pitchFamily="49" charset="-128"/>
              </a:rPr>
              <a:t>imshow</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ShowImage</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img</a:t>
            </a:r>
            <a:r>
              <a:rPr lang="en-US" altLang="ja-JP" sz="1600" dirty="0">
                <a:latin typeface="ＭＳ ゴシック" panose="020B0609070205080204" pitchFamily="49" charset="-128"/>
                <a:ea typeface="ＭＳ ゴシック" panose="020B0609070205080204" pitchFamily="49" charset="-128"/>
              </a:rPr>
              <a:t>);</a:t>
            </a:r>
          </a:p>
          <a:p>
            <a:pPr marL="400050" lvl="1" indent="0">
              <a:buNone/>
            </a:pPr>
            <a:r>
              <a:rPr lang="en-US" altLang="ja-JP" sz="1600" dirty="0" err="1">
                <a:latin typeface="ＭＳ ゴシック" panose="020B0609070205080204" pitchFamily="49" charset="-128"/>
                <a:ea typeface="ＭＳ ゴシック" panose="020B0609070205080204" pitchFamily="49" charset="-128"/>
              </a:rPr>
              <a:t>std</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cout</a:t>
            </a:r>
            <a:r>
              <a:rPr lang="en-US" altLang="ja-JP" sz="1600" dirty="0">
                <a:latin typeface="ＭＳ ゴシック" panose="020B0609070205080204" pitchFamily="49" charset="-128"/>
                <a:ea typeface="ＭＳ ゴシック" panose="020B0609070205080204" pitchFamily="49" charset="-128"/>
              </a:rPr>
              <a:t> &lt;&lt; "Hit Any Key!" &lt;&lt; </a:t>
            </a:r>
            <a:r>
              <a:rPr lang="en-US" altLang="ja-JP" sz="1600" dirty="0" err="1">
                <a:latin typeface="ＭＳ ゴシック" panose="020B0609070205080204" pitchFamily="49" charset="-128"/>
                <a:ea typeface="ＭＳ ゴシック" panose="020B0609070205080204" pitchFamily="49" charset="-128"/>
              </a:rPr>
              <a:t>std</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endl</a:t>
            </a:r>
            <a:r>
              <a:rPr lang="en-US" altLang="ja-JP" sz="1600" dirty="0">
                <a:latin typeface="ＭＳ ゴシック" panose="020B0609070205080204" pitchFamily="49" charset="-128"/>
                <a:ea typeface="ＭＳ ゴシック" panose="020B0609070205080204" pitchFamily="49" charset="-128"/>
              </a:rPr>
              <a:t>;</a:t>
            </a:r>
          </a:p>
          <a:p>
            <a:pPr marL="400050" lvl="1" indent="0">
              <a:buNone/>
            </a:pPr>
            <a:r>
              <a:rPr lang="en-US" altLang="ja-JP" sz="1600" dirty="0" err="1">
                <a:latin typeface="ＭＳ ゴシック" panose="020B0609070205080204" pitchFamily="49" charset="-128"/>
                <a:ea typeface="ＭＳ ゴシック" panose="020B0609070205080204" pitchFamily="49" charset="-128"/>
                <a:hlinkClick r:id="rId3"/>
              </a:rPr>
              <a:t>waitKey</a:t>
            </a:r>
            <a:r>
              <a:rPr lang="en-US" altLang="ja-JP" sz="1600" dirty="0" smtClean="0">
                <a:latin typeface="ＭＳ ゴシック" panose="020B0609070205080204" pitchFamily="49" charset="-128"/>
                <a:ea typeface="ＭＳ ゴシック" panose="020B0609070205080204" pitchFamily="49" charset="-128"/>
              </a:rPr>
              <a:t>();</a:t>
            </a:r>
            <a:endParaRPr lang="en-US" altLang="ja-JP" sz="1600" dirty="0">
              <a:latin typeface="ＭＳ ゴシック" panose="020B0609070205080204" pitchFamily="49" charset="-128"/>
              <a:ea typeface="ＭＳ ゴシック" panose="020B0609070205080204" pitchFamily="49" charset="-128"/>
            </a:endParaRPr>
          </a:p>
          <a:p>
            <a:r>
              <a:rPr lang="ja-JP" altLang="en-US" sz="2000" dirty="0" smtClean="0"/>
              <a:t>動画</a:t>
            </a:r>
            <a:r>
              <a:rPr lang="en-US" altLang="ja-JP" sz="2000" dirty="0" smtClean="0"/>
              <a:t>(</a:t>
            </a:r>
            <a:r>
              <a:rPr lang="ja-JP" altLang="en-US" sz="2000" dirty="0" smtClean="0">
                <a:solidFill>
                  <a:srgbClr val="0070C0"/>
                </a:solidFill>
              </a:rPr>
              <a:t>約</a:t>
            </a:r>
            <a:r>
              <a:rPr lang="en-US" altLang="ja-JP" sz="2000" dirty="0" smtClean="0">
                <a:solidFill>
                  <a:srgbClr val="0070C0"/>
                </a:solidFill>
              </a:rPr>
              <a:t>15</a:t>
            </a:r>
            <a:r>
              <a:rPr lang="ja-JP" altLang="en-US" sz="2000" dirty="0" smtClean="0">
                <a:solidFill>
                  <a:srgbClr val="0070C0"/>
                </a:solidFill>
              </a:rPr>
              <a:t>フレーム</a:t>
            </a:r>
            <a:r>
              <a:rPr lang="en-US" altLang="ja-JP" sz="2000" dirty="0" smtClean="0">
                <a:solidFill>
                  <a:srgbClr val="0070C0"/>
                </a:solidFill>
              </a:rPr>
              <a:t>/</a:t>
            </a:r>
            <a:r>
              <a:rPr lang="ja-JP" altLang="en-US" sz="2000" dirty="0" smtClean="0">
                <a:solidFill>
                  <a:srgbClr val="0070C0"/>
                </a:solidFill>
              </a:rPr>
              <a:t>秒</a:t>
            </a:r>
            <a:r>
              <a:rPr lang="en-US" altLang="ja-JP" sz="2000" dirty="0" smtClean="0"/>
              <a:t>)</a:t>
            </a:r>
            <a:r>
              <a:rPr lang="ja-JP" altLang="en-US" sz="2000" dirty="0" smtClean="0"/>
              <a:t>として見せる例</a:t>
            </a:r>
            <a:endParaRPr lang="en-US" altLang="ja-JP" sz="2000" dirty="0" smtClean="0"/>
          </a:p>
          <a:p>
            <a:pPr marL="400050" lvl="1" indent="0">
              <a:buNone/>
            </a:pPr>
            <a:r>
              <a:rPr lang="en-US" altLang="ja-JP" sz="1600" dirty="0" smtClean="0">
                <a:latin typeface="ＭＳ ゴシック" panose="020B0609070205080204" pitchFamily="49" charset="-128"/>
                <a:ea typeface="ＭＳ ゴシック" panose="020B0609070205080204" pitchFamily="49" charset="-128"/>
              </a:rPr>
              <a:t>for </a:t>
            </a:r>
            <a:r>
              <a:rPr lang="en-US" altLang="ja-JP" sz="1600" dirty="0">
                <a:latin typeface="ＭＳ ゴシック" panose="020B0609070205080204" pitchFamily="49" charset="-128"/>
                <a:ea typeface="ＭＳ ゴシック" panose="020B0609070205080204" pitchFamily="49" charset="-128"/>
              </a:rPr>
              <a:t>(;;) {</a:t>
            </a:r>
          </a:p>
          <a:p>
            <a:pPr marL="400050" lvl="1" indent="0">
              <a:buNone/>
            </a:pPr>
            <a:r>
              <a:rPr lang="en-US" altLang="ja-JP" sz="1600" dirty="0" smtClean="0">
                <a:latin typeface="ＭＳ ゴシック" panose="020B0609070205080204" pitchFamily="49" charset="-128"/>
                <a:ea typeface="ＭＳ ゴシック" panose="020B0609070205080204" pitchFamily="49" charset="-128"/>
              </a:rPr>
              <a:t>	/* </a:t>
            </a:r>
            <a:r>
              <a:rPr lang="ja-JP" altLang="en-US" sz="1600" dirty="0">
                <a:latin typeface="ＭＳ ゴシック" panose="020B0609070205080204" pitchFamily="49" charset="-128"/>
                <a:ea typeface="ＭＳ ゴシック" panose="020B0609070205080204" pitchFamily="49" charset="-128"/>
              </a:rPr>
              <a:t>ここで、</a:t>
            </a:r>
            <a:r>
              <a:rPr lang="en-US" altLang="ja-JP" sz="1600" dirty="0" err="1">
                <a:latin typeface="ＭＳ ゴシック" panose="020B0609070205080204" pitchFamily="49" charset="-128"/>
                <a:ea typeface="ＭＳ ゴシック" panose="020B0609070205080204" pitchFamily="49" charset="-128"/>
              </a:rPr>
              <a:t>img</a:t>
            </a:r>
            <a:r>
              <a:rPr lang="en-US" altLang="ja-JP" sz="1600" dirty="0">
                <a:latin typeface="ＭＳ ゴシック" panose="020B0609070205080204" pitchFamily="49" charset="-128"/>
                <a:ea typeface="ＭＳ ゴシック" panose="020B0609070205080204" pitchFamily="49" charset="-128"/>
              </a:rPr>
              <a:t> </a:t>
            </a:r>
            <a:r>
              <a:rPr lang="ja-JP" altLang="en-US" sz="1600" dirty="0">
                <a:latin typeface="ＭＳ ゴシック" panose="020B0609070205080204" pitchFamily="49" charset="-128"/>
                <a:ea typeface="ＭＳ ゴシック" panose="020B0609070205080204" pitchFamily="49" charset="-128"/>
              </a:rPr>
              <a:t>に対して、なにか処理する*</a:t>
            </a:r>
            <a:r>
              <a:rPr lang="en-US" altLang="ja-JP" sz="1600" dirty="0">
                <a:latin typeface="ＭＳ ゴシック" panose="020B0609070205080204" pitchFamily="49" charset="-128"/>
                <a:ea typeface="ＭＳ ゴシック" panose="020B0609070205080204" pitchFamily="49" charset="-128"/>
              </a:rPr>
              <a:t>/</a:t>
            </a:r>
          </a:p>
          <a:p>
            <a:pPr marL="400050" lvl="1" indent="0">
              <a:buNone/>
            </a:pP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smtClean="0">
                <a:latin typeface="ＭＳ ゴシック" panose="020B0609070205080204" pitchFamily="49" charset="-128"/>
                <a:ea typeface="ＭＳ ゴシック" panose="020B0609070205080204" pitchFamily="49" charset="-128"/>
              </a:rPr>
              <a:t>imshow</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ShowImage</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img</a:t>
            </a:r>
            <a:r>
              <a:rPr lang="en-US" altLang="ja-JP" sz="1600" dirty="0">
                <a:latin typeface="ＭＳ ゴシック" panose="020B0609070205080204" pitchFamily="49" charset="-128"/>
                <a:ea typeface="ＭＳ ゴシック" panose="020B0609070205080204" pitchFamily="49" charset="-128"/>
              </a:rPr>
              <a:t>);</a:t>
            </a:r>
          </a:p>
          <a:p>
            <a:pPr marL="400050" lvl="1" indent="0">
              <a:buNone/>
            </a:pPr>
            <a:r>
              <a:rPr lang="en-US" altLang="ja-JP" sz="1600" dirty="0" smtClean="0">
                <a:latin typeface="ＭＳ ゴシック" panose="020B0609070205080204" pitchFamily="49" charset="-128"/>
                <a:ea typeface="ＭＳ ゴシック" panose="020B0609070205080204" pitchFamily="49" charset="-128"/>
              </a:rPr>
              <a:t>	if </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hlinkClick r:id="rId3"/>
              </a:rPr>
              <a:t>waitKey</a:t>
            </a:r>
            <a:r>
              <a:rPr lang="en-US" altLang="ja-JP" sz="1600" dirty="0">
                <a:latin typeface="ＭＳ ゴシック" panose="020B0609070205080204" pitchFamily="49" charset="-128"/>
                <a:ea typeface="ＭＳ ゴシック" panose="020B0609070205080204" pitchFamily="49" charset="-128"/>
              </a:rPr>
              <a:t>(</a:t>
            </a:r>
            <a:r>
              <a:rPr lang="en-US" altLang="ja-JP" sz="1600" dirty="0">
                <a:solidFill>
                  <a:srgbClr val="0070C0"/>
                </a:solidFill>
                <a:latin typeface="ＭＳ ゴシック" panose="020B0609070205080204" pitchFamily="49" charset="-128"/>
                <a:ea typeface="ＭＳ ゴシック" panose="020B0609070205080204" pitchFamily="49" charset="-128"/>
              </a:rPr>
              <a:t>66</a:t>
            </a:r>
            <a:r>
              <a:rPr lang="en-US" altLang="ja-JP" sz="1600" dirty="0">
                <a:latin typeface="ＭＳ ゴシック" panose="020B0609070205080204" pitchFamily="49" charset="-128"/>
                <a:ea typeface="ＭＳ ゴシック" panose="020B0609070205080204" pitchFamily="49" charset="-128"/>
              </a:rPr>
              <a:t>) == 'q') </a:t>
            </a:r>
            <a:r>
              <a:rPr lang="en-US" altLang="ja-JP" sz="1600" dirty="0" smtClean="0">
                <a:latin typeface="ＭＳ ゴシック" panose="020B0609070205080204" pitchFamily="49" charset="-128"/>
                <a:ea typeface="ＭＳ ゴシック" panose="020B0609070205080204" pitchFamily="49" charset="-128"/>
              </a:rPr>
              <a:t>break;</a:t>
            </a:r>
            <a:endParaRPr lang="en-US" altLang="ja-JP" sz="1600" dirty="0">
              <a:latin typeface="ＭＳ ゴシック" panose="020B0609070205080204" pitchFamily="49" charset="-128"/>
              <a:ea typeface="ＭＳ ゴシック" panose="020B0609070205080204" pitchFamily="49" charset="-128"/>
            </a:endParaRPr>
          </a:p>
          <a:p>
            <a:pPr marL="400050" lvl="1" indent="0">
              <a:buNone/>
            </a:pPr>
            <a:r>
              <a:rPr lang="en-US" altLang="ja-JP" sz="1600" dirty="0">
                <a:latin typeface="ＭＳ ゴシック" panose="020B0609070205080204" pitchFamily="49" charset="-128"/>
                <a:ea typeface="ＭＳ ゴシック" panose="020B0609070205080204" pitchFamily="49" charset="-128"/>
              </a:rPr>
              <a:t>}	</a:t>
            </a:r>
          </a:p>
          <a:p>
            <a:endParaRPr lang="ja-JP" altLang="en-US" sz="20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45</a:t>
            </a:fld>
            <a:endParaRPr lang="ja-JP" altLang="en-US">
              <a:solidFill>
                <a:srgbClr val="898989"/>
              </a:solidFill>
            </a:endParaRPr>
          </a:p>
        </p:txBody>
      </p:sp>
    </p:spTree>
    <p:extLst>
      <p:ext uri="{BB962C8B-B14F-4D97-AF65-F5344CB8AC3E}">
        <p14:creationId xmlns:p14="http://schemas.microsoft.com/office/powerpoint/2010/main" val="35686082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title"/>
          </p:nvPr>
        </p:nvSpPr>
        <p:spPr>
          <a:xfrm>
            <a:off x="457200" y="274638"/>
            <a:ext cx="8229600" cy="850900"/>
          </a:xfrm>
        </p:spPr>
        <p:txBody>
          <a:bodyPr/>
          <a:lstStyle/>
          <a:p>
            <a:pPr algn="l"/>
            <a:r>
              <a:rPr lang="ja-JP" altLang="en-US" sz="4000" dirty="0"/>
              <a:t>トラックバー</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2400" dirty="0" smtClean="0"/>
              <a:t>トラックバーは、ウィンドウ</a:t>
            </a:r>
            <a:r>
              <a:rPr lang="ja-JP" altLang="en-US" sz="2400" dirty="0"/>
              <a:t>の上部に</a:t>
            </a:r>
            <a:r>
              <a:rPr lang="ja-JP" altLang="en-US" sz="2400" dirty="0" smtClean="0"/>
              <a:t>配置される</a:t>
            </a:r>
            <a:endParaRPr lang="en-US" altLang="ja-JP" sz="2400" dirty="0" smtClean="0"/>
          </a:p>
          <a:p>
            <a:pPr lvl="1"/>
            <a:r>
              <a:rPr lang="en-US" altLang="ja-JP" sz="1800" dirty="0" smtClean="0"/>
              <a:t> </a:t>
            </a:r>
            <a:r>
              <a:rPr lang="ja-JP" altLang="en-US" sz="1800" dirty="0" smtClean="0">
                <a:solidFill>
                  <a:srgbClr val="00B050"/>
                </a:solidFill>
              </a:rPr>
              <a:t>トラックバーの識別子 </a:t>
            </a:r>
            <a:r>
              <a:rPr lang="en-US" altLang="ja-JP" sz="1800" dirty="0" smtClean="0"/>
              <a:t>(</a:t>
            </a:r>
            <a:r>
              <a:rPr lang="ja-JP" altLang="en-US" sz="1800" dirty="0"/>
              <a:t>トラックバーの左</a:t>
            </a:r>
            <a:r>
              <a:rPr lang="ja-JP" altLang="en-US" sz="1800" dirty="0" smtClean="0"/>
              <a:t>にも表示</a:t>
            </a:r>
            <a:r>
              <a:rPr lang="en-US" altLang="ja-JP" sz="1800" dirty="0" smtClean="0"/>
              <a:t>)</a:t>
            </a:r>
          </a:p>
          <a:p>
            <a:pPr lvl="1"/>
            <a:r>
              <a:rPr lang="en-US" altLang="ja-JP" sz="1800" dirty="0" smtClean="0"/>
              <a:t> </a:t>
            </a:r>
            <a:r>
              <a:rPr lang="ja-JP" altLang="en-US" sz="1800" dirty="0" smtClean="0">
                <a:solidFill>
                  <a:srgbClr val="FF0000"/>
                </a:solidFill>
              </a:rPr>
              <a:t>ウインドウの識別子</a:t>
            </a:r>
            <a:endParaRPr lang="en-US" altLang="ja-JP" sz="1800" dirty="0" smtClean="0">
              <a:solidFill>
                <a:srgbClr val="FF0000"/>
              </a:solidFill>
            </a:endParaRPr>
          </a:p>
          <a:p>
            <a:pPr lvl="1"/>
            <a:r>
              <a:rPr lang="ja-JP" altLang="en-US" sz="1800" dirty="0" smtClean="0"/>
              <a:t> </a:t>
            </a:r>
            <a:r>
              <a:rPr lang="ja-JP" altLang="en-US" sz="1800" dirty="0" smtClean="0">
                <a:solidFill>
                  <a:srgbClr val="7030A0"/>
                </a:solidFill>
              </a:rPr>
              <a:t>スライダ</a:t>
            </a:r>
            <a:r>
              <a:rPr lang="ja-JP" altLang="en-US" sz="1800" dirty="0">
                <a:solidFill>
                  <a:srgbClr val="7030A0"/>
                </a:solidFill>
              </a:rPr>
              <a:t>の位置に応じた</a:t>
            </a:r>
            <a:r>
              <a:rPr lang="ja-JP" altLang="en-US" sz="1800" dirty="0" smtClean="0">
                <a:solidFill>
                  <a:srgbClr val="7030A0"/>
                </a:solidFill>
              </a:rPr>
              <a:t>値を</a:t>
            </a:r>
            <a:r>
              <a:rPr lang="en-US" altLang="ja-JP" sz="1800" dirty="0" smtClean="0">
                <a:solidFill>
                  <a:srgbClr val="7030A0"/>
                </a:solidFill>
              </a:rPr>
              <a:t/>
            </a:r>
            <a:br>
              <a:rPr lang="en-US" altLang="ja-JP" sz="1800" dirty="0" smtClean="0">
                <a:solidFill>
                  <a:srgbClr val="7030A0"/>
                </a:solidFill>
              </a:rPr>
            </a:br>
            <a:r>
              <a:rPr lang="ja-JP" altLang="en-US" sz="1800" dirty="0" smtClean="0">
                <a:solidFill>
                  <a:srgbClr val="7030A0"/>
                </a:solidFill>
              </a:rPr>
              <a:t>保持する変数</a:t>
            </a:r>
            <a:r>
              <a:rPr lang="ja-JP" altLang="en-US" sz="1800" dirty="0" smtClean="0"/>
              <a:t> </a:t>
            </a:r>
            <a:r>
              <a:rPr lang="en-US" altLang="ja-JP" sz="1800" dirty="0" smtClean="0"/>
              <a:t>(</a:t>
            </a:r>
            <a:r>
              <a:rPr lang="ja-JP" altLang="en-US" sz="1800" dirty="0" smtClean="0"/>
              <a:t>随時更新される</a:t>
            </a:r>
            <a:r>
              <a:rPr lang="en-US" altLang="ja-JP" sz="1800" dirty="0" smtClean="0"/>
              <a:t>)</a:t>
            </a:r>
          </a:p>
          <a:p>
            <a:pPr lvl="1"/>
            <a:r>
              <a:rPr lang="en-US" altLang="ja-JP" sz="1800" dirty="0" smtClean="0"/>
              <a:t> </a:t>
            </a:r>
            <a:r>
              <a:rPr lang="ja-JP" altLang="en-US" sz="1800" dirty="0" smtClean="0">
                <a:solidFill>
                  <a:srgbClr val="0070C0"/>
                </a:solidFill>
              </a:rPr>
              <a:t>最大値</a:t>
            </a:r>
            <a:r>
              <a:rPr lang="ja-JP" altLang="en-US" sz="1800" dirty="0" smtClean="0"/>
              <a:t> </a:t>
            </a:r>
            <a:r>
              <a:rPr lang="en-US" altLang="ja-JP" sz="1800" dirty="0" smtClean="0"/>
              <a:t>(</a:t>
            </a:r>
            <a:r>
              <a:rPr lang="ja-JP" altLang="en-US" sz="1800" dirty="0" smtClean="0"/>
              <a:t>最小値は</a:t>
            </a:r>
            <a:r>
              <a:rPr lang="en-US" altLang="ja-JP" sz="1800" dirty="0" smtClean="0"/>
              <a:t>0</a:t>
            </a:r>
            <a:r>
              <a:rPr lang="ja-JP" altLang="en-US" sz="1800" dirty="0" smtClean="0"/>
              <a:t>固定</a:t>
            </a:r>
            <a:r>
              <a:rPr lang="en-US" altLang="ja-JP" sz="1800" dirty="0" smtClean="0"/>
              <a:t>)</a:t>
            </a:r>
          </a:p>
          <a:p>
            <a:pPr marL="400050" lvl="1" indent="0">
              <a:buNone/>
            </a:pPr>
            <a:r>
              <a:rPr lang="en-US" altLang="ja-JP" sz="1800" dirty="0" err="1" smtClean="0">
                <a:latin typeface="ＭＳ ゴシック" panose="020B0609070205080204" pitchFamily="49" charset="-128"/>
                <a:ea typeface="ＭＳ ゴシック" panose="020B0609070205080204" pitchFamily="49" charset="-128"/>
              </a:rPr>
              <a:t>int</a:t>
            </a:r>
            <a:r>
              <a:rPr lang="en-US" altLang="ja-JP" sz="1800" dirty="0" smtClean="0">
                <a:latin typeface="ＭＳ ゴシック" panose="020B0609070205080204" pitchFamily="49" charset="-128"/>
                <a:ea typeface="ＭＳ ゴシック" panose="020B0609070205080204" pitchFamily="49" charset="-128"/>
              </a:rPr>
              <a:t> </a:t>
            </a:r>
            <a:r>
              <a:rPr lang="en-US" altLang="ja-JP" sz="1800" dirty="0" smtClean="0">
                <a:solidFill>
                  <a:srgbClr val="7030A0"/>
                </a:solidFill>
                <a:latin typeface="ＭＳ ゴシック" panose="020B0609070205080204" pitchFamily="49" charset="-128"/>
                <a:ea typeface="ＭＳ ゴシック" panose="020B0609070205080204" pitchFamily="49" charset="-128"/>
              </a:rPr>
              <a:t>value</a:t>
            </a:r>
            <a:r>
              <a:rPr lang="en-US" altLang="ja-JP" sz="1800" dirty="0" smtClean="0">
                <a:latin typeface="ＭＳ ゴシック" panose="020B0609070205080204" pitchFamily="49" charset="-128"/>
                <a:ea typeface="ＭＳ ゴシック" panose="020B0609070205080204" pitchFamily="49" charset="-128"/>
              </a:rPr>
              <a:t> = 128;</a:t>
            </a:r>
          </a:p>
          <a:p>
            <a:pPr marL="400050" lvl="1" indent="0">
              <a:buNone/>
            </a:pPr>
            <a:r>
              <a:rPr lang="en-US" altLang="ja-JP" sz="1800" dirty="0" err="1" smtClean="0">
                <a:latin typeface="ＭＳ ゴシック" panose="020B0609070205080204" pitchFamily="49" charset="-128"/>
                <a:ea typeface="ＭＳ ゴシック" panose="020B0609070205080204" pitchFamily="49" charset="-128"/>
                <a:hlinkClick r:id="rId3"/>
              </a:rPr>
              <a:t>createTrackbar</a:t>
            </a:r>
            <a:r>
              <a:rPr lang="en-US" altLang="ja-JP" sz="1800" dirty="0">
                <a:latin typeface="ＭＳ ゴシック" panose="020B0609070205080204" pitchFamily="49" charset="-128"/>
                <a:ea typeface="ＭＳ ゴシック" panose="020B0609070205080204" pitchFamily="49" charset="-128"/>
              </a:rPr>
              <a:t>(</a:t>
            </a:r>
            <a:r>
              <a:rPr lang="en-US" altLang="ja-JP" sz="1800" dirty="0">
                <a:solidFill>
                  <a:srgbClr val="00B050"/>
                </a:solidFill>
                <a:latin typeface="ＭＳ ゴシック" panose="020B0609070205080204" pitchFamily="49" charset="-128"/>
                <a:ea typeface="ＭＳ ゴシック" panose="020B0609070205080204" pitchFamily="49" charset="-128"/>
              </a:rPr>
              <a:t>"Parameter</a:t>
            </a:r>
            <a:r>
              <a:rPr lang="en-US" altLang="ja-JP" sz="1800" dirty="0" smtClean="0">
                <a:solidFill>
                  <a:srgbClr val="00B050"/>
                </a:solidFill>
                <a:latin typeface="ＭＳ ゴシック" panose="020B0609070205080204" pitchFamily="49" charset="-128"/>
                <a:ea typeface="ＭＳ ゴシック" panose="020B0609070205080204" pitchFamily="49" charset="-128"/>
              </a:rPr>
              <a:t>"</a:t>
            </a:r>
            <a:r>
              <a:rPr lang="en-US" altLang="ja-JP" sz="1800" dirty="0" smtClean="0">
                <a:latin typeface="ＭＳ ゴシック" panose="020B0609070205080204" pitchFamily="49" charset="-128"/>
                <a:ea typeface="ＭＳ ゴシック" panose="020B0609070205080204" pitchFamily="49" charset="-128"/>
              </a:rPr>
              <a:t>,</a:t>
            </a:r>
          </a:p>
          <a:p>
            <a:pPr marL="400050" lvl="1" indent="0">
              <a:buNone/>
            </a:pPr>
            <a:r>
              <a:rPr lang="ja-JP" altLang="en-US" sz="1800" dirty="0" smtClean="0">
                <a:latin typeface="ＭＳ ゴシック" panose="020B0609070205080204" pitchFamily="49" charset="-128"/>
                <a:ea typeface="ＭＳ ゴシック" panose="020B0609070205080204" pitchFamily="49" charset="-128"/>
              </a:rPr>
              <a:t>    </a:t>
            </a:r>
            <a:r>
              <a:rPr lang="en-US" altLang="ja-JP" sz="1800" dirty="0" smtClean="0">
                <a:latin typeface="ＭＳ ゴシック" panose="020B0609070205080204" pitchFamily="49" charset="-128"/>
                <a:ea typeface="ＭＳ ゴシック" panose="020B0609070205080204" pitchFamily="49" charset="-128"/>
              </a:rPr>
              <a:t> </a:t>
            </a:r>
            <a:r>
              <a:rPr lang="en-US" altLang="ja-JP" sz="1800" dirty="0">
                <a:solidFill>
                  <a:srgbClr val="FF0000"/>
                </a:solidFill>
                <a:latin typeface="ＭＳ ゴシック" panose="020B0609070205080204" pitchFamily="49" charset="-128"/>
                <a:ea typeface="ＭＳ ゴシック" panose="020B0609070205080204" pitchFamily="49" charset="-128"/>
              </a:rPr>
              <a:t>"</a:t>
            </a:r>
            <a:r>
              <a:rPr lang="en-US" altLang="ja-JP" sz="1800" dirty="0" err="1">
                <a:solidFill>
                  <a:srgbClr val="FF0000"/>
                </a:solidFill>
                <a:latin typeface="ＭＳ ゴシック" panose="020B0609070205080204" pitchFamily="49" charset="-128"/>
                <a:ea typeface="ＭＳ ゴシック" panose="020B0609070205080204" pitchFamily="49" charset="-128"/>
              </a:rPr>
              <a:t>ShowImage</a:t>
            </a:r>
            <a:r>
              <a:rPr lang="en-US" altLang="ja-JP" sz="1800" dirty="0">
                <a:solidFill>
                  <a:srgbClr val="FF0000"/>
                </a:solidFill>
                <a:latin typeface="ＭＳ ゴシック" panose="020B0609070205080204" pitchFamily="49" charset="-128"/>
                <a:ea typeface="ＭＳ ゴシック" panose="020B0609070205080204" pitchFamily="49" charset="-128"/>
              </a:rPr>
              <a:t>"</a:t>
            </a:r>
            <a:r>
              <a:rPr lang="en-US" altLang="ja-JP" sz="1800" dirty="0">
                <a:latin typeface="ＭＳ ゴシック" panose="020B0609070205080204" pitchFamily="49" charset="-128"/>
                <a:ea typeface="ＭＳ ゴシック" panose="020B0609070205080204" pitchFamily="49" charset="-128"/>
              </a:rPr>
              <a:t>, &amp;</a:t>
            </a:r>
            <a:r>
              <a:rPr lang="en-US" altLang="ja-JP" sz="1800" dirty="0">
                <a:solidFill>
                  <a:srgbClr val="7030A0"/>
                </a:solidFill>
                <a:latin typeface="ＭＳ ゴシック" panose="020B0609070205080204" pitchFamily="49" charset="-128"/>
                <a:ea typeface="ＭＳ ゴシック" panose="020B0609070205080204" pitchFamily="49" charset="-128"/>
              </a:rPr>
              <a:t>value</a:t>
            </a:r>
            <a:r>
              <a:rPr lang="en-US" altLang="ja-JP" sz="1800" dirty="0">
                <a:latin typeface="ＭＳ ゴシック" panose="020B0609070205080204" pitchFamily="49" charset="-128"/>
                <a:ea typeface="ＭＳ ゴシック" panose="020B0609070205080204" pitchFamily="49" charset="-128"/>
              </a:rPr>
              <a:t>, </a:t>
            </a:r>
            <a:r>
              <a:rPr lang="en-US" altLang="ja-JP" sz="1800" dirty="0">
                <a:solidFill>
                  <a:srgbClr val="0070C0"/>
                </a:solidFill>
                <a:latin typeface="ＭＳ ゴシック" panose="020B0609070205080204" pitchFamily="49" charset="-128"/>
                <a:ea typeface="ＭＳ ゴシック" panose="020B0609070205080204" pitchFamily="49" charset="-128"/>
              </a:rPr>
              <a:t>255</a:t>
            </a:r>
            <a:r>
              <a:rPr lang="en-US" altLang="ja-JP" sz="1800" dirty="0" smtClean="0">
                <a:latin typeface="ＭＳ ゴシック" panose="020B0609070205080204" pitchFamily="49" charset="-128"/>
                <a:ea typeface="ＭＳ ゴシック" panose="020B0609070205080204" pitchFamily="49" charset="-128"/>
              </a:rPr>
              <a:t>);</a:t>
            </a:r>
          </a:p>
          <a:p>
            <a:pPr marL="400050" lvl="1" indent="0">
              <a:buNone/>
            </a:pPr>
            <a:endParaRPr lang="en-US" altLang="ja-JP" sz="1800" dirty="0">
              <a:latin typeface="ＭＳ ゴシック" panose="020B0609070205080204" pitchFamily="49" charset="-128"/>
              <a:ea typeface="ＭＳ ゴシック" panose="020B0609070205080204" pitchFamily="49" charset="-128"/>
            </a:endParaRPr>
          </a:p>
          <a:p>
            <a:r>
              <a:rPr lang="ja-JP" altLang="en-US" sz="2400" dirty="0" smtClean="0"/>
              <a:t>トラックバー</a:t>
            </a:r>
            <a:r>
              <a:rPr lang="ja-JP" altLang="en-US" sz="2400" dirty="0"/>
              <a:t>の値を</a:t>
            </a:r>
            <a:r>
              <a:rPr lang="ja-JP" altLang="en-US" sz="2400" dirty="0" smtClean="0"/>
              <a:t>読み出す</a:t>
            </a:r>
            <a:endParaRPr lang="en-US" altLang="ja-JP" sz="2400" dirty="0" smtClean="0"/>
          </a:p>
          <a:p>
            <a:pPr marL="400050" lvl="1" indent="0">
              <a:buNone/>
            </a:pPr>
            <a:r>
              <a:rPr lang="en-US" altLang="ja-JP" sz="1800" dirty="0" err="1" smtClean="0">
                <a:latin typeface="ＭＳ ゴシック" panose="020B0609070205080204" pitchFamily="49" charset="-128"/>
                <a:ea typeface="ＭＳ ゴシック" panose="020B0609070205080204" pitchFamily="49" charset="-128"/>
              </a:rPr>
              <a:t>int</a:t>
            </a:r>
            <a:r>
              <a:rPr lang="en-US" altLang="ja-JP" sz="1800" dirty="0" smtClean="0">
                <a:latin typeface="ＭＳ ゴシック" panose="020B0609070205080204" pitchFamily="49" charset="-128"/>
                <a:ea typeface="ＭＳ ゴシック" panose="020B0609070205080204" pitchFamily="49" charset="-128"/>
              </a:rPr>
              <a:t> </a:t>
            </a:r>
            <a:r>
              <a:rPr lang="en-US" altLang="ja-JP" sz="1800" dirty="0" err="1" smtClean="0">
                <a:solidFill>
                  <a:srgbClr val="7030A0"/>
                </a:solidFill>
                <a:latin typeface="ＭＳ ゴシック" panose="020B0609070205080204" pitchFamily="49" charset="-128"/>
                <a:ea typeface="ＭＳ ゴシック" panose="020B0609070205080204" pitchFamily="49" charset="-128"/>
              </a:rPr>
              <a:t>now_value</a:t>
            </a:r>
            <a:r>
              <a:rPr lang="en-US" altLang="ja-JP" sz="1800" dirty="0" smtClean="0">
                <a:solidFill>
                  <a:srgbClr val="7030A0"/>
                </a:solidFill>
                <a:latin typeface="ＭＳ ゴシック" panose="020B0609070205080204" pitchFamily="49" charset="-128"/>
                <a:ea typeface="ＭＳ ゴシック" panose="020B0609070205080204" pitchFamily="49" charset="-128"/>
              </a:rPr>
              <a:t> </a:t>
            </a:r>
            <a:r>
              <a:rPr lang="en-US" altLang="ja-JP" sz="1800" dirty="0">
                <a:latin typeface="ＭＳ ゴシック" panose="020B0609070205080204" pitchFamily="49" charset="-128"/>
                <a:ea typeface="ＭＳ ゴシック" panose="020B0609070205080204" pitchFamily="49" charset="-128"/>
              </a:rPr>
              <a:t>= </a:t>
            </a:r>
            <a:r>
              <a:rPr lang="en-US" altLang="ja-JP" sz="1800" dirty="0" err="1">
                <a:latin typeface="ＭＳ ゴシック" panose="020B0609070205080204" pitchFamily="49" charset="-128"/>
                <a:ea typeface="ＭＳ ゴシック" panose="020B0609070205080204" pitchFamily="49" charset="-128"/>
                <a:hlinkClick r:id="rId4"/>
              </a:rPr>
              <a:t>getTrackbarPos</a:t>
            </a:r>
            <a:r>
              <a:rPr lang="en-US" altLang="ja-JP" sz="1800" dirty="0" smtClean="0">
                <a:latin typeface="ＭＳ ゴシック" panose="020B0609070205080204" pitchFamily="49" charset="-128"/>
                <a:ea typeface="ＭＳ ゴシック" panose="020B0609070205080204" pitchFamily="49" charset="-128"/>
              </a:rPr>
              <a:t>(</a:t>
            </a:r>
          </a:p>
          <a:p>
            <a:pPr marL="400050" lvl="1" indent="0">
              <a:buNone/>
            </a:pPr>
            <a:r>
              <a:rPr lang="ja-JP" altLang="en-US" sz="1800" dirty="0" smtClean="0">
                <a:solidFill>
                  <a:srgbClr val="00B050"/>
                </a:solidFill>
                <a:latin typeface="ＭＳ ゴシック" panose="020B0609070205080204" pitchFamily="49" charset="-128"/>
                <a:ea typeface="ＭＳ ゴシック" panose="020B0609070205080204" pitchFamily="49" charset="-128"/>
              </a:rPr>
              <a:t>    </a:t>
            </a:r>
            <a:r>
              <a:rPr lang="en-US" altLang="ja-JP" sz="1800" dirty="0" smtClean="0">
                <a:solidFill>
                  <a:srgbClr val="00B050"/>
                </a:solidFill>
                <a:latin typeface="ＭＳ ゴシック" panose="020B0609070205080204" pitchFamily="49" charset="-128"/>
                <a:ea typeface="ＭＳ ゴシック" panose="020B0609070205080204" pitchFamily="49" charset="-128"/>
              </a:rPr>
              <a:t>"</a:t>
            </a:r>
            <a:r>
              <a:rPr lang="en-US" altLang="ja-JP" sz="1800" dirty="0">
                <a:solidFill>
                  <a:srgbClr val="00B050"/>
                </a:solidFill>
                <a:latin typeface="ＭＳ ゴシック" panose="020B0609070205080204" pitchFamily="49" charset="-128"/>
                <a:ea typeface="ＭＳ ゴシック" panose="020B0609070205080204" pitchFamily="49" charset="-128"/>
              </a:rPr>
              <a:t>Parameter"</a:t>
            </a:r>
            <a:r>
              <a:rPr lang="en-US" altLang="ja-JP" sz="1800" dirty="0">
                <a:latin typeface="ＭＳ ゴシック" panose="020B0609070205080204" pitchFamily="49" charset="-128"/>
                <a:ea typeface="ＭＳ ゴシック" panose="020B0609070205080204" pitchFamily="49" charset="-128"/>
              </a:rPr>
              <a:t>, </a:t>
            </a:r>
            <a:r>
              <a:rPr lang="en-US" altLang="ja-JP" sz="1800" dirty="0">
                <a:solidFill>
                  <a:srgbClr val="FF0000"/>
                </a:solidFill>
                <a:latin typeface="ＭＳ ゴシック" panose="020B0609070205080204" pitchFamily="49" charset="-128"/>
                <a:ea typeface="ＭＳ ゴシック" panose="020B0609070205080204" pitchFamily="49" charset="-128"/>
              </a:rPr>
              <a:t>"</a:t>
            </a:r>
            <a:r>
              <a:rPr lang="en-US" altLang="ja-JP" sz="1800" dirty="0" err="1">
                <a:solidFill>
                  <a:srgbClr val="FF0000"/>
                </a:solidFill>
                <a:latin typeface="ＭＳ ゴシック" panose="020B0609070205080204" pitchFamily="49" charset="-128"/>
                <a:ea typeface="ＭＳ ゴシック" panose="020B0609070205080204" pitchFamily="49" charset="-128"/>
              </a:rPr>
              <a:t>ShowImage</a:t>
            </a:r>
            <a:r>
              <a:rPr lang="en-US" altLang="ja-JP" sz="1800" dirty="0">
                <a:solidFill>
                  <a:srgbClr val="FF0000"/>
                </a:solidFill>
                <a:latin typeface="ＭＳ ゴシック" panose="020B0609070205080204" pitchFamily="49" charset="-128"/>
                <a:ea typeface="ＭＳ ゴシック" panose="020B0609070205080204" pitchFamily="49" charset="-128"/>
              </a:rPr>
              <a:t>"</a:t>
            </a:r>
            <a:r>
              <a:rPr lang="en-US" altLang="ja-JP" sz="1800" dirty="0">
                <a:latin typeface="ＭＳ ゴシック" panose="020B0609070205080204" pitchFamily="49" charset="-128"/>
                <a:ea typeface="ＭＳ ゴシック" panose="020B0609070205080204" pitchFamily="49" charset="-128"/>
              </a:rPr>
              <a:t>);	</a:t>
            </a:r>
          </a:p>
          <a:p>
            <a:endParaRPr lang="ja-JP" altLang="en-US" sz="24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46</a:t>
            </a:fld>
            <a:endParaRPr lang="ja-JP" altLang="en-US">
              <a:solidFill>
                <a:srgbClr val="898989"/>
              </a:solidFill>
            </a:endParaRP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6800" y="2185469"/>
            <a:ext cx="3600000" cy="4123256"/>
          </a:xfrm>
          <a:prstGeom prst="rect">
            <a:avLst/>
          </a:prstGeom>
        </p:spPr>
      </p:pic>
    </p:spTree>
    <p:extLst>
      <p:ext uri="{BB962C8B-B14F-4D97-AF65-F5344CB8AC3E}">
        <p14:creationId xmlns:p14="http://schemas.microsoft.com/office/powerpoint/2010/main" val="31855979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title"/>
          </p:nvPr>
        </p:nvSpPr>
        <p:spPr>
          <a:xfrm>
            <a:off x="457200" y="274638"/>
            <a:ext cx="8229600" cy="850900"/>
          </a:xfrm>
        </p:spPr>
        <p:txBody>
          <a:bodyPr/>
          <a:lstStyle/>
          <a:p>
            <a:pPr algn="l"/>
            <a:r>
              <a:rPr lang="ja-JP" altLang="en-US" sz="4000" dirty="0"/>
              <a:t>メディア</a:t>
            </a:r>
            <a:r>
              <a:rPr lang="ja-JP" altLang="en-US" sz="4000" dirty="0" smtClean="0"/>
              <a:t>入出力 </a:t>
            </a:r>
            <a:r>
              <a:rPr lang="en-US" altLang="ja-JP" sz="4000" dirty="0" smtClean="0"/>
              <a:t>(</a:t>
            </a:r>
            <a:r>
              <a:rPr lang="en-US" altLang="ja-JP" sz="4000" dirty="0" err="1" smtClean="0"/>
              <a:t>highgui</a:t>
            </a:r>
            <a:r>
              <a:rPr lang="ja-JP" altLang="en-US" sz="4000" dirty="0" smtClean="0"/>
              <a:t>モジュール</a:t>
            </a:r>
            <a:r>
              <a:rPr lang="en-US" altLang="ja-JP" sz="4000" dirty="0" smtClean="0"/>
              <a:t>)</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ja-JP" altLang="en-US" dirty="0" smtClean="0"/>
              <a:t>静止画ファイル</a:t>
            </a:r>
            <a:endParaRPr lang="en-US" altLang="ja-JP" dirty="0" smtClean="0"/>
          </a:p>
          <a:p>
            <a:pPr lvl="1"/>
            <a:endParaRPr lang="en-US" altLang="ja-JP" dirty="0" smtClean="0"/>
          </a:p>
          <a:p>
            <a:r>
              <a:rPr lang="ja-JP" altLang="en-US" dirty="0" smtClean="0"/>
              <a:t>カメラ画像キャプチャ</a:t>
            </a:r>
            <a:endParaRPr lang="en-US" altLang="ja-JP" dirty="0" smtClean="0"/>
          </a:p>
          <a:p>
            <a:pPr lvl="1"/>
            <a:endParaRPr lang="en-US" altLang="ja-JP" dirty="0" smtClean="0"/>
          </a:p>
          <a:p>
            <a:r>
              <a:rPr lang="ja-JP" altLang="en-US" dirty="0"/>
              <a:t>動画</a:t>
            </a:r>
            <a:r>
              <a:rPr lang="ja-JP" altLang="en-US" dirty="0" smtClean="0"/>
              <a:t>ファイル</a:t>
            </a:r>
            <a:endParaRPr lang="en-US" altLang="ja-JP" dirty="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47</a:t>
            </a:fld>
            <a:endParaRPr lang="ja-JP" altLang="en-US">
              <a:solidFill>
                <a:srgbClr val="898989"/>
              </a:solidFill>
            </a:endParaRPr>
          </a:p>
        </p:txBody>
      </p:sp>
    </p:spTree>
    <p:extLst>
      <p:ext uri="{BB962C8B-B14F-4D97-AF65-F5344CB8AC3E}">
        <p14:creationId xmlns:p14="http://schemas.microsoft.com/office/powerpoint/2010/main" val="39755587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title"/>
          </p:nvPr>
        </p:nvSpPr>
        <p:spPr>
          <a:xfrm>
            <a:off x="457200" y="274638"/>
            <a:ext cx="8229600" cy="850900"/>
          </a:xfrm>
        </p:spPr>
        <p:txBody>
          <a:bodyPr/>
          <a:lstStyle/>
          <a:p>
            <a:pPr algn="l"/>
            <a:r>
              <a:rPr lang="ja-JP" altLang="en-US" sz="4000" dirty="0"/>
              <a:t>静止画</a:t>
            </a:r>
            <a:r>
              <a:rPr lang="ja-JP" altLang="en-US" sz="4000" dirty="0" smtClean="0"/>
              <a:t>ファイル</a:t>
            </a:r>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2400" dirty="0" smtClean="0"/>
              <a:t>静止画ファイル読み込み</a:t>
            </a:r>
            <a:endParaRPr lang="en-US" altLang="ja-JP" sz="2400" dirty="0"/>
          </a:p>
          <a:p>
            <a:pPr lvl="1"/>
            <a:r>
              <a:rPr lang="ja-JP" altLang="en-US" sz="2000" dirty="0" smtClean="0"/>
              <a:t> </a:t>
            </a:r>
            <a:r>
              <a:rPr lang="ja-JP" altLang="en-US" sz="2000" dirty="0" smtClean="0">
                <a:solidFill>
                  <a:srgbClr val="FF0000"/>
                </a:solidFill>
              </a:rPr>
              <a:t>ファイル名</a:t>
            </a:r>
            <a:r>
              <a:rPr lang="ja-JP" altLang="en-US" sz="2000" dirty="0" smtClean="0"/>
              <a:t> </a:t>
            </a:r>
            <a:r>
              <a:rPr lang="en-US" altLang="ja-JP" sz="2000" dirty="0" smtClean="0"/>
              <a:t>(</a:t>
            </a:r>
            <a:r>
              <a:rPr lang="ja-JP" altLang="en-US" sz="2000" dirty="0" smtClean="0"/>
              <a:t>拡張子</a:t>
            </a:r>
            <a:r>
              <a:rPr lang="ja-JP" altLang="en-US" sz="2000" dirty="0"/>
              <a:t>ではなく、</a:t>
            </a:r>
            <a:r>
              <a:rPr lang="ja-JP" altLang="en-US" sz="2000" dirty="0" smtClean="0"/>
              <a:t>ファイル内容で画像フォーマット判断</a:t>
            </a:r>
            <a:r>
              <a:rPr lang="en-US" altLang="ja-JP" sz="2000" dirty="0" smtClean="0"/>
              <a:t>)</a:t>
            </a:r>
          </a:p>
          <a:p>
            <a:pPr lvl="1"/>
            <a:r>
              <a:rPr lang="ja-JP" altLang="en-US" sz="2000" dirty="0" smtClean="0"/>
              <a:t> </a:t>
            </a:r>
            <a:r>
              <a:rPr lang="ja-JP" altLang="en-US" sz="2000" dirty="0" smtClean="0">
                <a:solidFill>
                  <a:srgbClr val="0070C0"/>
                </a:solidFill>
              </a:rPr>
              <a:t>画像タイプ</a:t>
            </a:r>
            <a:r>
              <a:rPr lang="ja-JP" altLang="en-US" sz="2000" dirty="0" smtClean="0"/>
              <a:t> </a:t>
            </a:r>
            <a:r>
              <a:rPr lang="en-US" altLang="ja-JP" sz="2000" dirty="0" smtClean="0"/>
              <a:t>(0:</a:t>
            </a:r>
            <a:r>
              <a:rPr lang="ja-JP" altLang="en-US" sz="2000" dirty="0" smtClean="0"/>
              <a:t>グレースケール、正</a:t>
            </a:r>
            <a:r>
              <a:rPr lang="en-US" altLang="ja-JP" sz="2000" dirty="0" smtClean="0"/>
              <a:t>:</a:t>
            </a:r>
            <a:r>
              <a:rPr lang="ja-JP" altLang="en-US" sz="2000" dirty="0" smtClean="0"/>
              <a:t>カラー、負</a:t>
            </a:r>
            <a:r>
              <a:rPr lang="en-US" altLang="ja-JP" sz="2000" dirty="0" smtClean="0"/>
              <a:t>:</a:t>
            </a:r>
            <a:r>
              <a:rPr lang="ja-JP" altLang="en-US" sz="2000" dirty="0" smtClean="0"/>
              <a:t>画像フォーマットまま</a:t>
            </a:r>
            <a:r>
              <a:rPr lang="en-US" altLang="ja-JP" sz="2000" dirty="0" smtClean="0"/>
              <a:t>)</a:t>
            </a:r>
          </a:p>
          <a:p>
            <a:pPr marL="400050" lvl="1" indent="0">
              <a:buNone/>
            </a:pPr>
            <a:r>
              <a:rPr lang="en-US" altLang="ja-JP" sz="2000" dirty="0" err="1">
                <a:latin typeface="ＭＳ ゴシック" panose="020B0609070205080204" pitchFamily="49" charset="-128"/>
                <a:ea typeface="ＭＳ ゴシック" panose="020B0609070205080204" pitchFamily="49" charset="-128"/>
              </a:rPr>
              <a:t>src_img</a:t>
            </a:r>
            <a:r>
              <a:rPr lang="en-US" altLang="ja-JP" sz="2000" dirty="0">
                <a:latin typeface="ＭＳ ゴシック" panose="020B0609070205080204" pitchFamily="49" charset="-128"/>
                <a:ea typeface="ＭＳ ゴシック" panose="020B0609070205080204" pitchFamily="49" charset="-128"/>
              </a:rPr>
              <a:t> = </a:t>
            </a:r>
            <a:r>
              <a:rPr lang="en-US" altLang="ja-JP" sz="2000" dirty="0" err="1">
                <a:latin typeface="ＭＳ ゴシック" panose="020B0609070205080204" pitchFamily="49" charset="-128"/>
                <a:ea typeface="ＭＳ ゴシック" panose="020B0609070205080204" pitchFamily="49" charset="-128"/>
                <a:hlinkClick r:id="rId3"/>
              </a:rPr>
              <a:t>imread</a:t>
            </a:r>
            <a:r>
              <a:rPr lang="en-US" altLang="ja-JP" sz="2000" dirty="0">
                <a:latin typeface="ＭＳ ゴシック" panose="020B0609070205080204" pitchFamily="49" charset="-128"/>
                <a:ea typeface="ＭＳ ゴシック" panose="020B0609070205080204" pitchFamily="49" charset="-128"/>
              </a:rPr>
              <a:t>(</a:t>
            </a:r>
            <a:r>
              <a:rPr lang="en-US" altLang="ja-JP" sz="2000" dirty="0">
                <a:solidFill>
                  <a:srgbClr val="FF0000"/>
                </a:solidFill>
                <a:latin typeface="ＭＳ ゴシック" panose="020B0609070205080204" pitchFamily="49" charset="-128"/>
                <a:ea typeface="ＭＳ ゴシック" panose="020B0609070205080204" pitchFamily="49" charset="-128"/>
              </a:rPr>
              <a:t>"sample.png"</a:t>
            </a:r>
            <a:r>
              <a:rPr lang="en-US" altLang="ja-JP" sz="2000" dirty="0">
                <a:latin typeface="ＭＳ ゴシック" panose="020B0609070205080204" pitchFamily="49" charset="-128"/>
                <a:ea typeface="ＭＳ ゴシック" panose="020B0609070205080204" pitchFamily="49" charset="-128"/>
              </a:rPr>
              <a:t>, </a:t>
            </a:r>
            <a:r>
              <a:rPr lang="en-US" altLang="ja-JP" sz="2000" dirty="0">
                <a:solidFill>
                  <a:srgbClr val="0070C0"/>
                </a:solidFill>
                <a:latin typeface="ＭＳ ゴシック" panose="020B0609070205080204" pitchFamily="49" charset="-128"/>
                <a:ea typeface="ＭＳ ゴシック" panose="020B0609070205080204" pitchFamily="49" charset="-128"/>
              </a:rPr>
              <a:t>0</a:t>
            </a:r>
            <a:r>
              <a:rPr lang="en-US" altLang="ja-JP" sz="2000" dirty="0" smtClean="0">
                <a:latin typeface="ＭＳ ゴシック" panose="020B0609070205080204" pitchFamily="49" charset="-128"/>
                <a:ea typeface="ＭＳ ゴシック" panose="020B0609070205080204" pitchFamily="49" charset="-128"/>
              </a:rPr>
              <a:t>);</a:t>
            </a:r>
            <a:endParaRPr lang="en-US" altLang="ja-JP" sz="2000" dirty="0">
              <a:latin typeface="ＭＳ ゴシック" panose="020B0609070205080204" pitchFamily="49" charset="-128"/>
              <a:ea typeface="ＭＳ ゴシック" panose="020B0609070205080204" pitchFamily="49" charset="-128"/>
            </a:endParaRPr>
          </a:p>
          <a:p>
            <a:pPr marL="400050" lvl="1" indent="0">
              <a:buNone/>
            </a:pPr>
            <a:r>
              <a:rPr lang="en-US" altLang="ja-JP" sz="2000" dirty="0">
                <a:latin typeface="ＭＳ ゴシック" panose="020B0609070205080204" pitchFamily="49" charset="-128"/>
                <a:ea typeface="ＭＳ ゴシック" panose="020B0609070205080204" pitchFamily="49" charset="-128"/>
              </a:rPr>
              <a:t>src2_img = </a:t>
            </a:r>
            <a:r>
              <a:rPr lang="en-US" altLang="ja-JP" sz="2000" dirty="0" err="1">
                <a:latin typeface="ＭＳ ゴシック" panose="020B0609070205080204" pitchFamily="49" charset="-128"/>
                <a:ea typeface="ＭＳ ゴシック" panose="020B0609070205080204" pitchFamily="49" charset="-128"/>
                <a:hlinkClick r:id="rId3"/>
              </a:rPr>
              <a:t>imread</a:t>
            </a:r>
            <a:r>
              <a:rPr lang="en-US" altLang="ja-JP" sz="2000" dirty="0">
                <a:latin typeface="ＭＳ ゴシック" panose="020B0609070205080204" pitchFamily="49" charset="-128"/>
                <a:ea typeface="ＭＳ ゴシック" panose="020B0609070205080204" pitchFamily="49" charset="-128"/>
              </a:rPr>
              <a:t>(</a:t>
            </a:r>
            <a:r>
              <a:rPr lang="en-US" altLang="ja-JP" sz="2000" dirty="0">
                <a:solidFill>
                  <a:srgbClr val="FF0000"/>
                </a:solidFill>
                <a:latin typeface="ＭＳ ゴシック" panose="020B0609070205080204" pitchFamily="49" charset="-128"/>
                <a:ea typeface="ＭＳ ゴシック" panose="020B0609070205080204" pitchFamily="49" charset="-128"/>
              </a:rPr>
              <a:t>"sample.jpg"</a:t>
            </a:r>
            <a:r>
              <a:rPr lang="en-US" altLang="ja-JP" sz="2000" dirty="0">
                <a:latin typeface="ＭＳ ゴシック" panose="020B0609070205080204" pitchFamily="49" charset="-128"/>
                <a:ea typeface="ＭＳ ゴシック" panose="020B0609070205080204" pitchFamily="49" charset="-128"/>
              </a:rPr>
              <a:t>, </a:t>
            </a:r>
            <a:r>
              <a:rPr lang="en-US" altLang="ja-JP" sz="2000" dirty="0">
                <a:solidFill>
                  <a:srgbClr val="0070C0"/>
                </a:solidFill>
                <a:latin typeface="ＭＳ ゴシック" panose="020B0609070205080204" pitchFamily="49" charset="-128"/>
                <a:ea typeface="ＭＳ ゴシック" panose="020B0609070205080204" pitchFamily="49" charset="-128"/>
              </a:rPr>
              <a:t>1</a:t>
            </a:r>
            <a:r>
              <a:rPr lang="en-US" altLang="ja-JP" sz="2000" dirty="0" smtClean="0">
                <a:latin typeface="ＭＳ ゴシック" panose="020B0609070205080204" pitchFamily="49" charset="-128"/>
                <a:ea typeface="ＭＳ ゴシック" panose="020B0609070205080204" pitchFamily="49" charset="-128"/>
              </a:rPr>
              <a:t>);</a:t>
            </a:r>
          </a:p>
          <a:p>
            <a:pPr marL="400050" lvl="1" indent="0">
              <a:buNone/>
            </a:pPr>
            <a:endParaRPr lang="en-US" altLang="ja-JP" sz="2000" dirty="0">
              <a:latin typeface="ＭＳ ゴシック" panose="020B0609070205080204" pitchFamily="49" charset="-128"/>
              <a:ea typeface="ＭＳ ゴシック" panose="020B0609070205080204" pitchFamily="49" charset="-128"/>
            </a:endParaRPr>
          </a:p>
          <a:p>
            <a:r>
              <a:rPr lang="ja-JP" altLang="en-US" sz="2400" dirty="0" smtClean="0"/>
              <a:t>静止画ファイル書き込み</a:t>
            </a:r>
            <a:endParaRPr lang="en-US" altLang="ja-JP" sz="2400" dirty="0" smtClean="0"/>
          </a:p>
          <a:p>
            <a:pPr lvl="1"/>
            <a:r>
              <a:rPr lang="ja-JP" altLang="en-US" sz="2000" dirty="0" smtClean="0"/>
              <a:t> </a:t>
            </a:r>
            <a:r>
              <a:rPr lang="ja-JP" altLang="en-US" sz="2000" dirty="0">
                <a:solidFill>
                  <a:srgbClr val="FF0000"/>
                </a:solidFill>
              </a:rPr>
              <a:t>ファイル名</a:t>
            </a:r>
            <a:r>
              <a:rPr lang="ja-JP" altLang="en-US" sz="2000" dirty="0"/>
              <a:t> </a:t>
            </a:r>
            <a:r>
              <a:rPr lang="en-US" altLang="ja-JP" sz="2000" dirty="0" smtClean="0"/>
              <a:t>(</a:t>
            </a:r>
            <a:r>
              <a:rPr lang="ja-JP" altLang="en-US" sz="2000" dirty="0" smtClean="0"/>
              <a:t>拡張子で、画像</a:t>
            </a:r>
            <a:r>
              <a:rPr lang="ja-JP" altLang="en-US" sz="2000" dirty="0"/>
              <a:t>フォーマット判断</a:t>
            </a:r>
            <a:r>
              <a:rPr lang="en-US" altLang="ja-JP" sz="2000" dirty="0"/>
              <a:t>)</a:t>
            </a:r>
          </a:p>
          <a:p>
            <a:pPr lvl="1"/>
            <a:r>
              <a:rPr lang="ja-JP" altLang="en-US" sz="2000" dirty="0"/>
              <a:t> </a:t>
            </a:r>
            <a:r>
              <a:rPr lang="ja-JP" altLang="en-US" sz="2000" dirty="0" smtClean="0">
                <a:solidFill>
                  <a:srgbClr val="00B050"/>
                </a:solidFill>
              </a:rPr>
              <a:t>画像データ</a:t>
            </a:r>
            <a:r>
              <a:rPr lang="ja-JP" altLang="en-US" sz="2000" dirty="0" smtClean="0"/>
              <a:t> （色数は、画像データに従う）</a:t>
            </a:r>
            <a:endParaRPr lang="en-US" altLang="ja-JP" sz="2000" dirty="0"/>
          </a:p>
          <a:p>
            <a:pPr marL="400050" lvl="1" indent="0">
              <a:buNone/>
            </a:pPr>
            <a:r>
              <a:rPr lang="en-US" altLang="ja-JP" sz="2000" dirty="0" err="1">
                <a:latin typeface="ＭＳ ゴシック" panose="020B0609070205080204" pitchFamily="49" charset="-128"/>
                <a:ea typeface="ＭＳ ゴシック" panose="020B0609070205080204" pitchFamily="49" charset="-128"/>
                <a:hlinkClick r:id="rId4"/>
              </a:rPr>
              <a:t>imwrite</a:t>
            </a:r>
            <a:r>
              <a:rPr lang="en-US" altLang="ja-JP" sz="2000" dirty="0">
                <a:latin typeface="ＭＳ ゴシック" panose="020B0609070205080204" pitchFamily="49" charset="-128"/>
                <a:ea typeface="ＭＳ ゴシック" panose="020B0609070205080204" pitchFamily="49" charset="-128"/>
              </a:rPr>
              <a:t>(</a:t>
            </a:r>
            <a:r>
              <a:rPr lang="en-US" altLang="ja-JP" sz="2000" dirty="0">
                <a:solidFill>
                  <a:srgbClr val="FF0000"/>
                </a:solidFill>
                <a:latin typeface="ＭＳ ゴシック" panose="020B0609070205080204" pitchFamily="49" charset="-128"/>
                <a:ea typeface="ＭＳ ゴシック" panose="020B0609070205080204" pitchFamily="49" charset="-128"/>
              </a:rPr>
              <a:t>"</a:t>
            </a:r>
            <a:r>
              <a:rPr lang="en-US" altLang="ja-JP" sz="2000" dirty="0" smtClean="0">
                <a:solidFill>
                  <a:srgbClr val="FF0000"/>
                </a:solidFill>
                <a:latin typeface="ＭＳ ゴシック" panose="020B0609070205080204" pitchFamily="49" charset="-128"/>
                <a:ea typeface="ＭＳ ゴシック" panose="020B0609070205080204" pitchFamily="49" charset="-128"/>
              </a:rPr>
              <a:t>result.jpg</a:t>
            </a:r>
            <a:r>
              <a:rPr lang="en-US" altLang="ja-JP" sz="2000" dirty="0">
                <a:solidFill>
                  <a:srgbClr val="FF0000"/>
                </a:solidFill>
                <a:latin typeface="ＭＳ ゴシック" panose="020B0609070205080204" pitchFamily="49" charset="-128"/>
                <a:ea typeface="ＭＳ ゴシック" panose="020B0609070205080204" pitchFamily="49" charset="-128"/>
              </a:rPr>
              <a:t>"</a:t>
            </a:r>
            <a:r>
              <a:rPr lang="en-US" altLang="ja-JP" sz="2000" dirty="0">
                <a:latin typeface="ＭＳ ゴシック" panose="020B0609070205080204" pitchFamily="49" charset="-128"/>
                <a:ea typeface="ＭＳ ゴシック" panose="020B0609070205080204" pitchFamily="49" charset="-128"/>
              </a:rPr>
              <a:t>, </a:t>
            </a:r>
            <a:r>
              <a:rPr lang="en-US" altLang="ja-JP" sz="2000" dirty="0" err="1">
                <a:solidFill>
                  <a:srgbClr val="00B050"/>
                </a:solidFill>
                <a:latin typeface="ＭＳ ゴシック" panose="020B0609070205080204" pitchFamily="49" charset="-128"/>
                <a:ea typeface="ＭＳ ゴシック" panose="020B0609070205080204" pitchFamily="49" charset="-128"/>
              </a:rPr>
              <a:t>dst_img</a:t>
            </a:r>
            <a:r>
              <a:rPr lang="en-US" altLang="ja-JP" sz="2000" dirty="0" smtClean="0">
                <a:latin typeface="ＭＳ ゴシック" panose="020B0609070205080204" pitchFamily="49" charset="-128"/>
                <a:ea typeface="ＭＳ ゴシック" panose="020B0609070205080204" pitchFamily="49" charset="-128"/>
              </a:rPr>
              <a:t>);</a:t>
            </a:r>
            <a:endParaRPr lang="en-US" altLang="ja-JP" sz="2000" dirty="0">
              <a:latin typeface="ＭＳ ゴシック" panose="020B0609070205080204" pitchFamily="49" charset="-128"/>
              <a:ea typeface="ＭＳ ゴシック" panose="020B0609070205080204" pitchFamily="49" charset="-128"/>
            </a:endParaRPr>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48</a:t>
            </a:fld>
            <a:endParaRPr lang="ja-JP" altLang="en-US">
              <a:solidFill>
                <a:srgbClr val="898989"/>
              </a:solidFill>
            </a:endParaRPr>
          </a:p>
        </p:txBody>
      </p:sp>
    </p:spTree>
    <p:extLst>
      <p:ext uri="{BB962C8B-B14F-4D97-AF65-F5344CB8AC3E}">
        <p14:creationId xmlns:p14="http://schemas.microsoft.com/office/powerpoint/2010/main" val="959164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title"/>
          </p:nvPr>
        </p:nvSpPr>
        <p:spPr>
          <a:xfrm>
            <a:off x="457200" y="274638"/>
            <a:ext cx="8229600" cy="850900"/>
          </a:xfrm>
        </p:spPr>
        <p:txBody>
          <a:bodyPr/>
          <a:lstStyle/>
          <a:p>
            <a:pPr algn="l"/>
            <a:r>
              <a:rPr lang="ja-JP" altLang="en-US" sz="4000" dirty="0" smtClean="0"/>
              <a:t>主なモジュールと機能 </a:t>
            </a:r>
            <a:r>
              <a:rPr lang="en-US" altLang="ja-JP" sz="4000" dirty="0" smtClean="0"/>
              <a:t>(1/2)</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en-US" altLang="ja-JP" sz="2000" dirty="0" smtClean="0">
                <a:hlinkClick r:id="rId3"/>
              </a:rPr>
              <a:t>core</a:t>
            </a:r>
            <a:endParaRPr lang="en-US" altLang="ja-JP" sz="2000" dirty="0"/>
          </a:p>
          <a:p>
            <a:pPr lvl="1"/>
            <a:r>
              <a:rPr lang="ja-JP" altLang="en-US" sz="1600" dirty="0" smtClean="0"/>
              <a:t>基本 </a:t>
            </a:r>
            <a:r>
              <a:rPr lang="en-US" altLang="ja-JP" sz="1600" dirty="0" smtClean="0"/>
              <a:t>(</a:t>
            </a:r>
            <a:r>
              <a:rPr lang="ja-JP" altLang="en-US" sz="1600" dirty="0"/>
              <a:t>配列操作、構造体、関数など</a:t>
            </a:r>
            <a:r>
              <a:rPr lang="en-US" altLang="ja-JP" sz="1600" dirty="0" smtClean="0"/>
              <a:t>)</a:t>
            </a:r>
            <a:endParaRPr lang="ja-JP" altLang="en-US" sz="1600" dirty="0"/>
          </a:p>
          <a:p>
            <a:r>
              <a:rPr lang="en-US" altLang="ja-JP" sz="2000" dirty="0" err="1" smtClean="0">
                <a:hlinkClick r:id="rId4"/>
              </a:rPr>
              <a:t>imgproc</a:t>
            </a:r>
            <a:endParaRPr lang="en-US" altLang="ja-JP" sz="2000" dirty="0" smtClean="0"/>
          </a:p>
          <a:p>
            <a:pPr lvl="1"/>
            <a:r>
              <a:rPr lang="ja-JP" altLang="en-US" sz="1600" dirty="0" smtClean="0"/>
              <a:t>画像処理</a:t>
            </a:r>
            <a:endParaRPr lang="ja-JP" altLang="en-US" sz="1600" dirty="0"/>
          </a:p>
          <a:p>
            <a:r>
              <a:rPr lang="en-US" altLang="ja-JP" sz="2000" dirty="0" err="1" smtClean="0">
                <a:hlinkClick r:id="rId5"/>
              </a:rPr>
              <a:t>highgui</a:t>
            </a:r>
            <a:endParaRPr lang="en-US" altLang="ja-JP" sz="2000" dirty="0" smtClean="0"/>
          </a:p>
          <a:p>
            <a:pPr lvl="1"/>
            <a:r>
              <a:rPr lang="ja-JP" altLang="en-US" sz="1600" dirty="0" smtClean="0"/>
              <a:t>ユーザインタフェース</a:t>
            </a:r>
            <a:endParaRPr lang="en-US" altLang="ja-JP" sz="1600" dirty="0" smtClean="0"/>
          </a:p>
          <a:p>
            <a:pPr lvl="1"/>
            <a:r>
              <a:rPr lang="ja-JP" altLang="en-US" sz="1600" dirty="0" smtClean="0"/>
              <a:t>メディア入出力</a:t>
            </a:r>
            <a:endParaRPr lang="ja-JP" altLang="en-US" sz="1600" dirty="0"/>
          </a:p>
          <a:p>
            <a:r>
              <a:rPr lang="en-US" altLang="ja-JP" sz="2000" dirty="0" err="1" smtClean="0">
                <a:hlinkClick r:id="rId6"/>
              </a:rPr>
              <a:t>objdetect</a:t>
            </a:r>
            <a:endParaRPr lang="en-US" altLang="ja-JP" sz="2000" dirty="0" smtClean="0"/>
          </a:p>
          <a:p>
            <a:pPr lvl="1"/>
            <a:r>
              <a:rPr lang="ja-JP" altLang="en-US" sz="1600" dirty="0" smtClean="0"/>
              <a:t>オブジェクト検出</a:t>
            </a:r>
            <a:endParaRPr lang="ja-JP" altLang="en-US" sz="1600" dirty="0"/>
          </a:p>
          <a:p>
            <a:r>
              <a:rPr lang="en-US" altLang="ja-JP" sz="2000" dirty="0" smtClean="0">
                <a:hlinkClick r:id="rId7"/>
              </a:rPr>
              <a:t>ml</a:t>
            </a:r>
            <a:endParaRPr lang="en-US" altLang="ja-JP" sz="2000" dirty="0" smtClean="0"/>
          </a:p>
          <a:p>
            <a:pPr lvl="1"/>
            <a:r>
              <a:rPr lang="ja-JP" altLang="en-US" sz="1600" dirty="0" smtClean="0"/>
              <a:t>機械学習</a:t>
            </a:r>
            <a:endParaRPr lang="en-US" altLang="ja-JP" sz="1600" dirty="0" smtClean="0"/>
          </a:p>
          <a:p>
            <a:pPr marL="0" indent="0">
              <a:buNone/>
            </a:pPr>
            <a:endParaRPr lang="en-US" altLang="ja-JP" sz="2000" dirty="0" smtClean="0"/>
          </a:p>
          <a:p>
            <a:pPr marL="0" indent="0">
              <a:buNone/>
            </a:pPr>
            <a:endParaRPr lang="en-US" altLang="ja-JP" sz="2000" dirty="0"/>
          </a:p>
          <a:p>
            <a:pPr marL="0" indent="0">
              <a:buNone/>
            </a:pPr>
            <a:r>
              <a:rPr lang="en-US" altLang="ja-JP" sz="1800" dirty="0" smtClean="0"/>
              <a:t>※</a:t>
            </a:r>
            <a:r>
              <a:rPr lang="ja-JP" altLang="en-US" sz="1800" dirty="0" smtClean="0"/>
              <a:t>これらを、このコースウェアで紹介する</a:t>
            </a:r>
            <a:endParaRPr lang="en-US" altLang="ja-JP" sz="1800" dirty="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4</a:t>
            </a:fld>
            <a:endParaRPr lang="ja-JP" altLang="en-US">
              <a:solidFill>
                <a:srgbClr val="898989"/>
              </a:solidFill>
            </a:endParaRPr>
          </a:p>
        </p:txBody>
      </p:sp>
      <p:grpSp>
        <p:nvGrpSpPr>
          <p:cNvPr id="3336" name="グループ化 3335"/>
          <p:cNvGrpSpPr/>
          <p:nvPr/>
        </p:nvGrpSpPr>
        <p:grpSpPr>
          <a:xfrm>
            <a:off x="4744122" y="1268413"/>
            <a:ext cx="3945553" cy="4643669"/>
            <a:chOff x="4744122" y="1268413"/>
            <a:chExt cx="3945553" cy="4643669"/>
          </a:xfrm>
        </p:grpSpPr>
        <p:sp>
          <p:nvSpPr>
            <p:cNvPr id="2" name="円/楕円 1"/>
            <p:cNvSpPr/>
            <p:nvPr/>
          </p:nvSpPr>
          <p:spPr>
            <a:xfrm>
              <a:off x="6902813" y="1268413"/>
              <a:ext cx="1152128"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dirty="0" smtClean="0"/>
                <a:t>core</a:t>
              </a:r>
              <a:endParaRPr kumimoji="1" lang="ja-JP" altLang="en-US" dirty="0"/>
            </a:p>
          </p:txBody>
        </p:sp>
        <p:sp>
          <p:nvSpPr>
            <p:cNvPr id="7" name="円/楕円 6"/>
            <p:cNvSpPr/>
            <p:nvPr/>
          </p:nvSpPr>
          <p:spPr>
            <a:xfrm>
              <a:off x="6164659" y="2055940"/>
              <a:ext cx="1351384"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dirty="0" err="1" smtClean="0"/>
                <a:t>imgproc</a:t>
              </a:r>
              <a:endParaRPr kumimoji="1" lang="ja-JP" altLang="en-US" dirty="0"/>
            </a:p>
          </p:txBody>
        </p:sp>
        <p:sp>
          <p:nvSpPr>
            <p:cNvPr id="8" name="円/楕円 7"/>
            <p:cNvSpPr/>
            <p:nvPr/>
          </p:nvSpPr>
          <p:spPr>
            <a:xfrm>
              <a:off x="6201375" y="2957278"/>
              <a:ext cx="1270992"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dirty="0" err="1" smtClean="0"/>
                <a:t>highgui</a:t>
              </a:r>
              <a:endParaRPr kumimoji="1" lang="ja-JP" altLang="en-US" dirty="0"/>
            </a:p>
          </p:txBody>
        </p:sp>
        <p:sp>
          <p:nvSpPr>
            <p:cNvPr id="9" name="円/楕円 8"/>
            <p:cNvSpPr/>
            <p:nvPr/>
          </p:nvSpPr>
          <p:spPr>
            <a:xfrm>
              <a:off x="5320186" y="3942979"/>
              <a:ext cx="1550640"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dirty="0" err="1" smtClean="0"/>
                <a:t>objdetect</a:t>
              </a:r>
              <a:endParaRPr kumimoji="1" lang="ja-JP" altLang="en-US" dirty="0"/>
            </a:p>
          </p:txBody>
        </p:sp>
        <p:sp>
          <p:nvSpPr>
            <p:cNvPr id="10" name="円/楕円 9"/>
            <p:cNvSpPr/>
            <p:nvPr/>
          </p:nvSpPr>
          <p:spPr>
            <a:xfrm>
              <a:off x="4750163" y="2055940"/>
              <a:ext cx="1152128"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dirty="0" smtClean="0"/>
                <a:t>ml</a:t>
              </a:r>
              <a:endParaRPr kumimoji="1" lang="ja-JP" altLang="en-US" dirty="0"/>
            </a:p>
          </p:txBody>
        </p:sp>
        <p:sp>
          <p:nvSpPr>
            <p:cNvPr id="11" name="円/楕円 10"/>
            <p:cNvSpPr/>
            <p:nvPr/>
          </p:nvSpPr>
          <p:spPr>
            <a:xfrm>
              <a:off x="7537547" y="2957278"/>
              <a:ext cx="1152128" cy="576064"/>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ja-JP" dirty="0" err="1" smtClean="0">
                  <a:solidFill>
                    <a:schemeClr val="tx1">
                      <a:lumMod val="50000"/>
                      <a:lumOff val="50000"/>
                    </a:schemeClr>
                  </a:solidFill>
                </a:rPr>
                <a:t>flann</a:t>
              </a:r>
              <a:endParaRPr kumimoji="1" lang="ja-JP" altLang="en-US" dirty="0">
                <a:solidFill>
                  <a:schemeClr val="tx1">
                    <a:lumMod val="50000"/>
                    <a:lumOff val="50000"/>
                  </a:schemeClr>
                </a:solidFill>
              </a:endParaRPr>
            </a:p>
          </p:txBody>
        </p:sp>
        <p:sp>
          <p:nvSpPr>
            <p:cNvPr id="12" name="円/楕円 11"/>
            <p:cNvSpPr/>
            <p:nvPr/>
          </p:nvSpPr>
          <p:spPr>
            <a:xfrm>
              <a:off x="6951139" y="3942979"/>
              <a:ext cx="1738536" cy="576064"/>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ja-JP" dirty="0">
                  <a:solidFill>
                    <a:schemeClr val="tx1">
                      <a:lumMod val="50000"/>
                      <a:lumOff val="50000"/>
                    </a:schemeClr>
                  </a:solidFill>
                </a:rPr>
                <a:t>f</a:t>
              </a:r>
              <a:r>
                <a:rPr kumimoji="1" lang="en-US" altLang="ja-JP" dirty="0" smtClean="0">
                  <a:solidFill>
                    <a:schemeClr val="tx1">
                      <a:lumMod val="50000"/>
                      <a:lumOff val="50000"/>
                    </a:schemeClr>
                  </a:solidFill>
                </a:rPr>
                <a:t>eatures2d</a:t>
              </a:r>
              <a:endParaRPr kumimoji="1" lang="ja-JP" altLang="en-US" dirty="0">
                <a:solidFill>
                  <a:schemeClr val="tx1">
                    <a:lumMod val="50000"/>
                    <a:lumOff val="50000"/>
                  </a:schemeClr>
                </a:solidFill>
              </a:endParaRPr>
            </a:p>
          </p:txBody>
        </p:sp>
        <p:sp>
          <p:nvSpPr>
            <p:cNvPr id="13" name="円/楕円 12"/>
            <p:cNvSpPr/>
            <p:nvPr/>
          </p:nvSpPr>
          <p:spPr>
            <a:xfrm>
              <a:off x="6250549" y="4759954"/>
              <a:ext cx="1304528" cy="576064"/>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ja-JP" dirty="0" smtClean="0">
                  <a:solidFill>
                    <a:schemeClr val="tx1">
                      <a:lumMod val="50000"/>
                      <a:lumOff val="50000"/>
                    </a:schemeClr>
                  </a:solidFill>
                </a:rPr>
                <a:t>calib3d</a:t>
              </a:r>
              <a:endParaRPr kumimoji="1" lang="ja-JP" altLang="en-US" dirty="0">
                <a:solidFill>
                  <a:schemeClr val="tx1">
                    <a:lumMod val="50000"/>
                    <a:lumOff val="50000"/>
                  </a:schemeClr>
                </a:solidFill>
              </a:endParaRPr>
            </a:p>
          </p:txBody>
        </p:sp>
        <p:sp>
          <p:nvSpPr>
            <p:cNvPr id="14" name="円/楕円 13"/>
            <p:cNvSpPr/>
            <p:nvPr/>
          </p:nvSpPr>
          <p:spPr>
            <a:xfrm>
              <a:off x="4744122" y="5336018"/>
              <a:ext cx="1152128" cy="576064"/>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ja-JP" dirty="0" err="1" smtClean="0">
                  <a:solidFill>
                    <a:schemeClr val="tx1">
                      <a:lumMod val="50000"/>
                      <a:lumOff val="50000"/>
                    </a:schemeClr>
                  </a:solidFill>
                </a:rPr>
                <a:t>gpu</a:t>
              </a:r>
              <a:endParaRPr kumimoji="1" lang="ja-JP" altLang="en-US" dirty="0">
                <a:solidFill>
                  <a:schemeClr val="tx1">
                    <a:lumMod val="50000"/>
                    <a:lumOff val="50000"/>
                  </a:schemeClr>
                </a:solidFill>
              </a:endParaRPr>
            </a:p>
          </p:txBody>
        </p:sp>
        <p:sp>
          <p:nvSpPr>
            <p:cNvPr id="15" name="円/楕円 14"/>
            <p:cNvSpPr/>
            <p:nvPr/>
          </p:nvSpPr>
          <p:spPr>
            <a:xfrm>
              <a:off x="4984067" y="2957278"/>
              <a:ext cx="1152128" cy="576064"/>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ja-JP" dirty="0" smtClean="0">
                  <a:solidFill>
                    <a:schemeClr val="tx1">
                      <a:lumMod val="50000"/>
                      <a:lumOff val="50000"/>
                    </a:schemeClr>
                  </a:solidFill>
                </a:rPr>
                <a:t>video</a:t>
              </a:r>
              <a:endParaRPr kumimoji="1" lang="ja-JP" altLang="en-US" dirty="0">
                <a:solidFill>
                  <a:schemeClr val="tx1">
                    <a:lumMod val="50000"/>
                    <a:lumOff val="50000"/>
                  </a:schemeClr>
                </a:solidFill>
              </a:endParaRPr>
            </a:p>
          </p:txBody>
        </p:sp>
        <p:cxnSp>
          <p:nvCxnSpPr>
            <p:cNvPr id="5" name="直線矢印コネクタ 4"/>
            <p:cNvCxnSpPr>
              <a:stCxn id="7" idx="7"/>
              <a:endCxn id="2" idx="4"/>
            </p:cNvCxnSpPr>
            <p:nvPr/>
          </p:nvCxnSpPr>
          <p:spPr>
            <a:xfrm flipV="1">
              <a:off x="7318137" y="1844477"/>
              <a:ext cx="160740" cy="295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線矢印コネクタ 18"/>
            <p:cNvCxnSpPr>
              <a:stCxn id="8" idx="0"/>
              <a:endCxn id="7" idx="4"/>
            </p:cNvCxnSpPr>
            <p:nvPr/>
          </p:nvCxnSpPr>
          <p:spPr>
            <a:xfrm flipV="1">
              <a:off x="6836871" y="2632004"/>
              <a:ext cx="3480" cy="3252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a:stCxn id="9" idx="0"/>
              <a:endCxn id="8" idx="3"/>
            </p:cNvCxnSpPr>
            <p:nvPr/>
          </p:nvCxnSpPr>
          <p:spPr>
            <a:xfrm flipV="1">
              <a:off x="6095506" y="3448979"/>
              <a:ext cx="292001" cy="494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72" name="直線矢印コネクタ 3071"/>
            <p:cNvCxnSpPr>
              <a:stCxn id="10" idx="7"/>
              <a:endCxn id="2" idx="2"/>
            </p:cNvCxnSpPr>
            <p:nvPr/>
          </p:nvCxnSpPr>
          <p:spPr>
            <a:xfrm flipV="1">
              <a:off x="5733566" y="1556445"/>
              <a:ext cx="1169247" cy="5838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94" name="直線矢印コネクタ 3093"/>
            <p:cNvCxnSpPr>
              <a:stCxn id="15" idx="7"/>
              <a:endCxn id="7" idx="3"/>
            </p:cNvCxnSpPr>
            <p:nvPr/>
          </p:nvCxnSpPr>
          <p:spPr>
            <a:xfrm flipV="1">
              <a:off x="5967470" y="2547641"/>
              <a:ext cx="395095" cy="494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14" name="直線矢印コネクタ 3113"/>
            <p:cNvCxnSpPr>
              <a:stCxn id="11" idx="0"/>
              <a:endCxn id="2" idx="5"/>
            </p:cNvCxnSpPr>
            <p:nvPr/>
          </p:nvCxnSpPr>
          <p:spPr>
            <a:xfrm flipH="1" flipV="1">
              <a:off x="7886216" y="1760114"/>
              <a:ext cx="227395" cy="11971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17" name="直線矢印コネクタ 3116"/>
            <p:cNvCxnSpPr>
              <a:stCxn id="12" idx="0"/>
              <a:endCxn id="11" idx="4"/>
            </p:cNvCxnSpPr>
            <p:nvPr/>
          </p:nvCxnSpPr>
          <p:spPr>
            <a:xfrm flipV="1">
              <a:off x="7820407" y="3533342"/>
              <a:ext cx="293204" cy="4096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19" name="直線矢印コネクタ 3118"/>
            <p:cNvCxnSpPr>
              <a:stCxn id="12" idx="1"/>
              <a:endCxn id="8" idx="4"/>
            </p:cNvCxnSpPr>
            <p:nvPr/>
          </p:nvCxnSpPr>
          <p:spPr>
            <a:xfrm flipH="1" flipV="1">
              <a:off x="6836871" y="3533342"/>
              <a:ext cx="368871" cy="494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21" name="直線矢印コネクタ 3120"/>
            <p:cNvCxnSpPr>
              <a:stCxn id="13" idx="7"/>
              <a:endCxn id="12" idx="4"/>
            </p:cNvCxnSpPr>
            <p:nvPr/>
          </p:nvCxnSpPr>
          <p:spPr>
            <a:xfrm flipV="1">
              <a:off x="7364033" y="4519043"/>
              <a:ext cx="456374" cy="3252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49" name="直線矢印コネクタ 3248"/>
            <p:cNvCxnSpPr>
              <a:stCxn id="14" idx="6"/>
              <a:endCxn id="13" idx="3"/>
            </p:cNvCxnSpPr>
            <p:nvPr/>
          </p:nvCxnSpPr>
          <p:spPr>
            <a:xfrm flipV="1">
              <a:off x="5896250" y="5251655"/>
              <a:ext cx="545343" cy="3723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51" name="直線矢印コネクタ 3250"/>
            <p:cNvCxnSpPr>
              <a:stCxn id="14" idx="7"/>
              <a:endCxn id="9" idx="4"/>
            </p:cNvCxnSpPr>
            <p:nvPr/>
          </p:nvCxnSpPr>
          <p:spPr>
            <a:xfrm flipV="1">
              <a:off x="5727525" y="4519043"/>
              <a:ext cx="367981" cy="9013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53" name="直線矢印コネクタ 3252"/>
            <p:cNvCxnSpPr>
              <a:stCxn id="14" idx="0"/>
              <a:endCxn id="15" idx="3"/>
            </p:cNvCxnSpPr>
            <p:nvPr/>
          </p:nvCxnSpPr>
          <p:spPr>
            <a:xfrm flipH="1" flipV="1">
              <a:off x="5152792" y="3448979"/>
              <a:ext cx="167394" cy="18870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55" name="直線矢印コネクタ 3254"/>
            <p:cNvCxnSpPr>
              <a:stCxn id="14" idx="1"/>
              <a:endCxn id="10" idx="3"/>
            </p:cNvCxnSpPr>
            <p:nvPr/>
          </p:nvCxnSpPr>
          <p:spPr>
            <a:xfrm flipV="1">
              <a:off x="4912847" y="2547641"/>
              <a:ext cx="6041" cy="28727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22046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title"/>
          </p:nvPr>
        </p:nvSpPr>
        <p:spPr>
          <a:xfrm>
            <a:off x="457200" y="274638"/>
            <a:ext cx="8229600" cy="850900"/>
          </a:xfrm>
        </p:spPr>
        <p:txBody>
          <a:bodyPr/>
          <a:lstStyle/>
          <a:p>
            <a:pPr algn="l"/>
            <a:r>
              <a:rPr lang="ja-JP" altLang="en-US" sz="4000" dirty="0"/>
              <a:t>カメラ</a:t>
            </a:r>
            <a:r>
              <a:rPr lang="ja-JP" altLang="en-US" sz="4000" dirty="0" smtClean="0"/>
              <a:t>画像 キャプチャ</a:t>
            </a:r>
          </a:p>
        </p:txBody>
      </p:sp>
      <p:sp>
        <p:nvSpPr>
          <p:cNvPr id="3075" name="コンテンツ プレースホルダ 2"/>
          <p:cNvSpPr>
            <a:spLocks noGrp="1"/>
          </p:cNvSpPr>
          <p:nvPr>
            <p:ph idx="1"/>
          </p:nvPr>
        </p:nvSpPr>
        <p:spPr>
          <a:xfrm>
            <a:off x="457200" y="1268413"/>
            <a:ext cx="8229600" cy="5040312"/>
          </a:xfrm>
        </p:spPr>
        <p:txBody>
          <a:bodyPr/>
          <a:lstStyle/>
          <a:p>
            <a:r>
              <a:rPr lang="en-US" altLang="ja-JP" sz="2400" dirty="0" err="1">
                <a:hlinkClick r:id="rId3"/>
              </a:rPr>
              <a:t>VideoCapture</a:t>
            </a:r>
            <a:r>
              <a:rPr lang="ja-JP" altLang="en-US" sz="2400" dirty="0" smtClean="0"/>
              <a:t>クラスでカメラ画像キャプチャ</a:t>
            </a:r>
            <a:endParaRPr lang="ja-JP" altLang="en-US" sz="2400" dirty="0"/>
          </a:p>
          <a:p>
            <a:pPr lvl="1"/>
            <a:r>
              <a:rPr lang="en-US" altLang="ja-JP" sz="2000" dirty="0" smtClean="0"/>
              <a:t> </a:t>
            </a:r>
            <a:r>
              <a:rPr lang="en-US" altLang="ja-JP" sz="2000" dirty="0" smtClean="0">
                <a:solidFill>
                  <a:srgbClr val="FF0000"/>
                </a:solidFill>
              </a:rPr>
              <a:t>0</a:t>
            </a:r>
            <a:r>
              <a:rPr lang="ja-JP" altLang="en-US" sz="2000" dirty="0"/>
              <a:t>番目のカメラデバイスを</a:t>
            </a:r>
            <a:r>
              <a:rPr lang="ja-JP" altLang="en-US" sz="2000" dirty="0" smtClean="0"/>
              <a:t>オープン （エラー確認）</a:t>
            </a:r>
            <a:endParaRPr lang="en-US" altLang="ja-JP" sz="2000" dirty="0"/>
          </a:p>
          <a:p>
            <a:pPr marL="857250" lvl="2" indent="0">
              <a:buNone/>
            </a:pPr>
            <a:r>
              <a:rPr lang="en-US" altLang="ja-JP" sz="1600" dirty="0" err="1" smtClean="0">
                <a:latin typeface="ＭＳ ゴシック" panose="020B0609070205080204" pitchFamily="49" charset="-128"/>
                <a:ea typeface="ＭＳ ゴシック" panose="020B0609070205080204" pitchFamily="49" charset="-128"/>
                <a:hlinkClick r:id="rId3"/>
              </a:rPr>
              <a:t>VideoCapture</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a:latin typeface="ＭＳ ゴシック" panose="020B0609070205080204" pitchFamily="49" charset="-128"/>
                <a:ea typeface="ＭＳ ゴシック" panose="020B0609070205080204" pitchFamily="49" charset="-128"/>
              </a:rPr>
              <a:t>cap(</a:t>
            </a:r>
            <a:r>
              <a:rPr lang="en-US" altLang="ja-JP" sz="1600" dirty="0">
                <a:solidFill>
                  <a:srgbClr val="FF0000"/>
                </a:solidFill>
                <a:latin typeface="ＭＳ ゴシック" panose="020B0609070205080204" pitchFamily="49" charset="-128"/>
                <a:ea typeface="ＭＳ ゴシック" panose="020B0609070205080204" pitchFamily="49" charset="-128"/>
              </a:rPr>
              <a:t>0</a:t>
            </a:r>
            <a:r>
              <a:rPr lang="en-US" altLang="ja-JP" sz="1600" dirty="0" smtClean="0">
                <a:latin typeface="ＭＳ ゴシック" panose="020B0609070205080204" pitchFamily="49" charset="-128"/>
                <a:ea typeface="ＭＳ ゴシック" panose="020B0609070205080204" pitchFamily="49" charset="-128"/>
              </a:rPr>
              <a:t>);</a:t>
            </a:r>
          </a:p>
          <a:p>
            <a:pPr marL="857250" lvl="2" indent="0">
              <a:buNone/>
            </a:pPr>
            <a:r>
              <a:rPr lang="en-US" altLang="ja-JP" sz="1600" dirty="0" smtClean="0">
                <a:latin typeface="ＭＳ ゴシック" panose="020B0609070205080204" pitchFamily="49" charset="-128"/>
                <a:ea typeface="ＭＳ ゴシック" panose="020B0609070205080204" pitchFamily="49" charset="-128"/>
              </a:rPr>
              <a:t>if (!</a:t>
            </a:r>
            <a:r>
              <a:rPr lang="en-US" altLang="ja-JP" sz="1600" dirty="0" err="1" smtClean="0">
                <a:latin typeface="ＭＳ ゴシック" panose="020B0609070205080204" pitchFamily="49" charset="-128"/>
                <a:ea typeface="ＭＳ ゴシック" panose="020B0609070205080204" pitchFamily="49" charset="-128"/>
              </a:rPr>
              <a:t>cap.isOpened</a:t>
            </a:r>
            <a:r>
              <a:rPr lang="en-US" altLang="ja-JP" sz="1600" dirty="0" smtClean="0">
                <a:latin typeface="ＭＳ ゴシック" panose="020B0609070205080204" pitchFamily="49" charset="-128"/>
                <a:ea typeface="ＭＳ ゴシック" panose="020B0609070205080204" pitchFamily="49" charset="-128"/>
              </a:rPr>
              <a:t>()) {</a:t>
            </a:r>
          </a:p>
          <a:p>
            <a:pPr marL="857250" lvl="2" indent="0">
              <a:buNone/>
            </a:pPr>
            <a:r>
              <a:rPr lang="en-US" altLang="ja-JP" sz="1600" dirty="0" smtClean="0">
                <a:latin typeface="ＭＳ ゴシック" panose="020B0609070205080204" pitchFamily="49" charset="-128"/>
                <a:ea typeface="ＭＳ ゴシック" panose="020B0609070205080204" pitchFamily="49" charset="-128"/>
              </a:rPr>
              <a:t>     return -1;</a:t>
            </a:r>
          </a:p>
          <a:p>
            <a:pPr marL="857250" lvl="2" indent="0">
              <a:buNone/>
            </a:pPr>
            <a:r>
              <a:rPr lang="en-US" altLang="ja-JP" sz="1600" dirty="0" smtClean="0">
                <a:latin typeface="ＭＳ ゴシック" panose="020B0609070205080204" pitchFamily="49" charset="-128"/>
                <a:ea typeface="ＭＳ ゴシック" panose="020B0609070205080204" pitchFamily="49" charset="-128"/>
              </a:rPr>
              <a:t>}</a:t>
            </a:r>
          </a:p>
          <a:p>
            <a:pPr marL="857250" lvl="2" indent="0">
              <a:buNone/>
            </a:pPr>
            <a:endParaRPr lang="en-US" altLang="ja-JP" sz="1600" dirty="0" smtClean="0">
              <a:latin typeface="ＭＳ ゴシック" panose="020B0609070205080204" pitchFamily="49" charset="-128"/>
              <a:ea typeface="ＭＳ ゴシック" panose="020B0609070205080204" pitchFamily="49" charset="-128"/>
            </a:endParaRPr>
          </a:p>
          <a:p>
            <a:pPr lvl="1"/>
            <a:r>
              <a:rPr lang="ja-JP" altLang="en-US" sz="2000" dirty="0" smtClean="0"/>
              <a:t> </a:t>
            </a:r>
            <a:r>
              <a:rPr lang="ja-JP" altLang="en-US" sz="2000" dirty="0" smtClean="0">
                <a:solidFill>
                  <a:srgbClr val="0070C0"/>
                </a:solidFill>
              </a:rPr>
              <a:t>約</a:t>
            </a:r>
            <a:r>
              <a:rPr lang="en-US" altLang="ja-JP" sz="2000" dirty="0">
                <a:solidFill>
                  <a:srgbClr val="0070C0"/>
                </a:solidFill>
              </a:rPr>
              <a:t>15</a:t>
            </a:r>
            <a:r>
              <a:rPr lang="ja-JP" altLang="en-US" sz="2000" dirty="0">
                <a:solidFill>
                  <a:srgbClr val="0070C0"/>
                </a:solidFill>
              </a:rPr>
              <a:t>フレーム</a:t>
            </a:r>
            <a:r>
              <a:rPr lang="en-US" altLang="ja-JP" sz="2000" dirty="0">
                <a:solidFill>
                  <a:srgbClr val="0070C0"/>
                </a:solidFill>
              </a:rPr>
              <a:t>/</a:t>
            </a:r>
            <a:r>
              <a:rPr lang="ja-JP" altLang="en-US" sz="2000" dirty="0" smtClean="0">
                <a:solidFill>
                  <a:srgbClr val="0070C0"/>
                </a:solidFill>
              </a:rPr>
              <a:t>秒</a:t>
            </a:r>
            <a:r>
              <a:rPr lang="ja-JP" altLang="en-US" sz="2000" dirty="0" smtClean="0"/>
              <a:t>でキャプチャし表示し続ける</a:t>
            </a:r>
            <a:r>
              <a:rPr lang="en-US" altLang="ja-JP" sz="2000" dirty="0" smtClean="0"/>
              <a:t>(</a:t>
            </a:r>
            <a:r>
              <a:rPr lang="en-US" altLang="ja-JP" sz="2000" dirty="0" smtClean="0">
                <a:solidFill>
                  <a:srgbClr val="00B050"/>
                </a:solidFill>
              </a:rPr>
              <a:t>q</a:t>
            </a:r>
            <a:r>
              <a:rPr lang="ja-JP" altLang="en-US" sz="2000" dirty="0" smtClean="0"/>
              <a:t>で終了</a:t>
            </a:r>
            <a:r>
              <a:rPr lang="en-US" altLang="ja-JP" sz="2000" dirty="0" smtClean="0"/>
              <a:t>)</a:t>
            </a:r>
          </a:p>
          <a:p>
            <a:pPr marL="857250" lvl="2" indent="0">
              <a:buNone/>
            </a:pPr>
            <a:r>
              <a:rPr lang="en-US" altLang="ja-JP" sz="1600" dirty="0" smtClean="0">
                <a:latin typeface="ＭＳ ゴシック" panose="020B0609070205080204" pitchFamily="49" charset="-128"/>
                <a:ea typeface="ＭＳ ゴシック" panose="020B0609070205080204" pitchFamily="49" charset="-128"/>
              </a:rPr>
              <a:t>for </a:t>
            </a:r>
            <a:r>
              <a:rPr lang="en-US" altLang="ja-JP" sz="1600" dirty="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a:t>
            </a:r>
          </a:p>
          <a:p>
            <a:pPr marL="857250" lvl="2" indent="0">
              <a:buNone/>
            </a:pPr>
            <a:r>
              <a:rPr lang="en-US" altLang="ja-JP" sz="1600" dirty="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     Mat </a:t>
            </a:r>
            <a:r>
              <a:rPr lang="en-US" altLang="ja-JP" sz="1600" dirty="0" err="1" smtClean="0">
                <a:latin typeface="ＭＳ ゴシック" panose="020B0609070205080204" pitchFamily="49" charset="-128"/>
                <a:ea typeface="ＭＳ ゴシック" panose="020B0609070205080204" pitchFamily="49" charset="-128"/>
              </a:rPr>
              <a:t>img</a:t>
            </a:r>
            <a:r>
              <a:rPr lang="en-US" altLang="ja-JP" sz="1600" dirty="0" smtClean="0">
                <a:latin typeface="ＭＳ ゴシック" panose="020B0609070205080204" pitchFamily="49" charset="-128"/>
                <a:ea typeface="ＭＳ ゴシック" panose="020B0609070205080204" pitchFamily="49" charset="-128"/>
              </a:rPr>
              <a:t>;</a:t>
            </a:r>
          </a:p>
          <a:p>
            <a:pPr marL="857250" lvl="2" indent="0">
              <a:buNone/>
            </a:pPr>
            <a:r>
              <a:rPr lang="en-US" altLang="ja-JP" sz="1600" dirty="0" smtClean="0">
                <a:latin typeface="ＭＳ ゴシック" panose="020B0609070205080204" pitchFamily="49" charset="-128"/>
                <a:ea typeface="ＭＳ ゴシック" panose="020B0609070205080204" pitchFamily="49" charset="-128"/>
              </a:rPr>
              <a:t>	     cap </a:t>
            </a:r>
            <a:r>
              <a:rPr lang="en-US" altLang="ja-JP" sz="1600" dirty="0">
                <a:latin typeface="ＭＳ ゴシック" panose="020B0609070205080204" pitchFamily="49" charset="-128"/>
                <a:ea typeface="ＭＳ ゴシック" panose="020B0609070205080204" pitchFamily="49" charset="-128"/>
              </a:rPr>
              <a:t>&gt;&gt; </a:t>
            </a:r>
            <a:r>
              <a:rPr lang="en-US" altLang="ja-JP" sz="1600" dirty="0" err="1" smtClean="0">
                <a:latin typeface="ＭＳ ゴシック" panose="020B0609070205080204" pitchFamily="49" charset="-128"/>
                <a:ea typeface="ＭＳ ゴシック" panose="020B0609070205080204" pitchFamily="49" charset="-128"/>
              </a:rPr>
              <a:t>img</a:t>
            </a:r>
            <a:r>
              <a:rPr lang="en-US" altLang="ja-JP" sz="1600" dirty="0" smtClean="0">
                <a:latin typeface="ＭＳ ゴシック" panose="020B0609070205080204" pitchFamily="49" charset="-128"/>
                <a:ea typeface="ＭＳ ゴシック" panose="020B0609070205080204" pitchFamily="49" charset="-128"/>
              </a:rPr>
              <a:t>;</a:t>
            </a:r>
          </a:p>
          <a:p>
            <a:pPr marL="857250" lvl="2" indent="0">
              <a:buNone/>
            </a:pP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smtClean="0">
                <a:latin typeface="ＭＳ ゴシック" panose="020B0609070205080204" pitchFamily="49" charset="-128"/>
                <a:ea typeface="ＭＳ ゴシック" panose="020B0609070205080204" pitchFamily="49" charset="-128"/>
              </a:rPr>
              <a:t>imshow</a:t>
            </a:r>
            <a:r>
              <a:rPr lang="en-US" altLang="ja-JP" sz="1600" dirty="0">
                <a:latin typeface="ＭＳ ゴシック" panose="020B0609070205080204" pitchFamily="49" charset="-128"/>
                <a:ea typeface="ＭＳ ゴシック" panose="020B0609070205080204" pitchFamily="49" charset="-128"/>
              </a:rPr>
              <a:t>("Output", </a:t>
            </a:r>
            <a:r>
              <a:rPr lang="en-US" altLang="ja-JP" sz="1600" dirty="0" err="1">
                <a:latin typeface="ＭＳ ゴシック" panose="020B0609070205080204" pitchFamily="49" charset="-128"/>
                <a:ea typeface="ＭＳ ゴシック" panose="020B0609070205080204" pitchFamily="49" charset="-128"/>
              </a:rPr>
              <a:t>img</a:t>
            </a:r>
            <a:r>
              <a:rPr lang="en-US" altLang="ja-JP" sz="1600" dirty="0" smtClean="0">
                <a:latin typeface="ＭＳ ゴシック" panose="020B0609070205080204" pitchFamily="49" charset="-128"/>
                <a:ea typeface="ＭＳ ゴシック" panose="020B0609070205080204" pitchFamily="49" charset="-128"/>
              </a:rPr>
              <a:t>);</a:t>
            </a:r>
          </a:p>
          <a:p>
            <a:pPr marL="857250" lvl="2" indent="0">
              <a:buNone/>
            </a:pPr>
            <a:r>
              <a:rPr lang="en-US" altLang="ja-JP" sz="1600" dirty="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    if </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waitKey</a:t>
            </a:r>
            <a:r>
              <a:rPr lang="en-US" altLang="ja-JP" sz="1600" dirty="0">
                <a:latin typeface="ＭＳ ゴシック" panose="020B0609070205080204" pitchFamily="49" charset="-128"/>
                <a:ea typeface="ＭＳ ゴシック" panose="020B0609070205080204" pitchFamily="49" charset="-128"/>
              </a:rPr>
              <a:t>(</a:t>
            </a:r>
            <a:r>
              <a:rPr lang="en-US" altLang="ja-JP" sz="1600" dirty="0">
                <a:solidFill>
                  <a:srgbClr val="0070C0"/>
                </a:solidFill>
                <a:latin typeface="ＭＳ ゴシック" panose="020B0609070205080204" pitchFamily="49" charset="-128"/>
                <a:ea typeface="ＭＳ ゴシック" panose="020B0609070205080204" pitchFamily="49" charset="-128"/>
              </a:rPr>
              <a:t>66</a:t>
            </a:r>
            <a:r>
              <a:rPr lang="en-US" altLang="ja-JP" sz="1600" dirty="0">
                <a:latin typeface="ＭＳ ゴシック" panose="020B0609070205080204" pitchFamily="49" charset="-128"/>
                <a:ea typeface="ＭＳ ゴシック" panose="020B0609070205080204" pitchFamily="49" charset="-128"/>
              </a:rPr>
              <a:t>) == '</a:t>
            </a:r>
            <a:r>
              <a:rPr lang="en-US" altLang="ja-JP" sz="1600" dirty="0">
                <a:solidFill>
                  <a:srgbClr val="00B050"/>
                </a:solidFill>
                <a:latin typeface="ＭＳ ゴシック" panose="020B0609070205080204" pitchFamily="49" charset="-128"/>
                <a:ea typeface="ＭＳ ゴシック" panose="020B0609070205080204" pitchFamily="49" charset="-128"/>
              </a:rPr>
              <a:t>q</a:t>
            </a:r>
            <a:r>
              <a:rPr lang="en-US" altLang="ja-JP" sz="1600" dirty="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break;</a:t>
            </a:r>
          </a:p>
          <a:p>
            <a:pPr marL="857250" lvl="2" indent="0">
              <a:buNone/>
            </a:pPr>
            <a:r>
              <a:rPr lang="en-US" altLang="ja-JP" sz="1600" dirty="0" smtClean="0">
                <a:latin typeface="ＭＳ ゴシック" panose="020B0609070205080204" pitchFamily="49" charset="-128"/>
                <a:ea typeface="ＭＳ ゴシック" panose="020B0609070205080204" pitchFamily="49" charset="-128"/>
              </a:rPr>
              <a:t>}</a:t>
            </a:r>
            <a:endParaRPr lang="en-US" altLang="ja-JP" sz="1600" dirty="0">
              <a:latin typeface="ＭＳ ゴシック" panose="020B0609070205080204" pitchFamily="49" charset="-128"/>
              <a:ea typeface="ＭＳ ゴシック" panose="020B0609070205080204" pitchFamily="49" charset="-128"/>
            </a:endParaRPr>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49</a:t>
            </a:fld>
            <a:endParaRPr lang="ja-JP" altLang="en-US">
              <a:solidFill>
                <a:srgbClr val="898989"/>
              </a:solidFill>
            </a:endParaRPr>
          </a:p>
        </p:txBody>
      </p:sp>
    </p:spTree>
    <p:extLst>
      <p:ext uri="{BB962C8B-B14F-4D97-AF65-F5344CB8AC3E}">
        <p14:creationId xmlns:p14="http://schemas.microsoft.com/office/powerpoint/2010/main" val="38971311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title"/>
          </p:nvPr>
        </p:nvSpPr>
        <p:spPr>
          <a:xfrm>
            <a:off x="457200" y="274638"/>
            <a:ext cx="8229600" cy="850900"/>
          </a:xfrm>
        </p:spPr>
        <p:txBody>
          <a:bodyPr/>
          <a:lstStyle/>
          <a:p>
            <a:pPr algn="l"/>
            <a:r>
              <a:rPr lang="ja-JP" altLang="en-US" sz="4000" dirty="0"/>
              <a:t>動画</a:t>
            </a:r>
            <a:r>
              <a:rPr lang="ja-JP" altLang="en-US" sz="4000" dirty="0" smtClean="0"/>
              <a:t>ファイル </a:t>
            </a:r>
            <a:r>
              <a:rPr lang="en-US" altLang="ja-JP" sz="4000" dirty="0" smtClean="0"/>
              <a:t>(1/2)</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en-US" altLang="ja-JP" sz="2400" dirty="0" err="1" smtClean="0">
                <a:hlinkClick r:id="rId3"/>
              </a:rPr>
              <a:t>VideoCapture</a:t>
            </a:r>
            <a:r>
              <a:rPr lang="ja-JP" altLang="en-US" sz="2400" dirty="0"/>
              <a:t>クラス</a:t>
            </a:r>
            <a:r>
              <a:rPr lang="ja-JP" altLang="en-US" sz="2400" dirty="0" smtClean="0"/>
              <a:t>で</a:t>
            </a:r>
            <a:r>
              <a:rPr lang="ja-JP" altLang="en-US" sz="2400" dirty="0"/>
              <a:t>動画ファイル読み込み</a:t>
            </a:r>
          </a:p>
          <a:p>
            <a:pPr lvl="1"/>
            <a:r>
              <a:rPr lang="ja-JP" altLang="en-US" sz="2000" dirty="0" smtClean="0"/>
              <a:t> 指定</a:t>
            </a:r>
            <a:r>
              <a:rPr lang="ja-JP" altLang="en-US" sz="2000" dirty="0" smtClean="0">
                <a:solidFill>
                  <a:srgbClr val="FF0000"/>
                </a:solidFill>
              </a:rPr>
              <a:t>ファイル名</a:t>
            </a:r>
            <a:r>
              <a:rPr lang="ja-JP" altLang="en-US" sz="2000" dirty="0" smtClean="0"/>
              <a:t>の動画ファイルをオープン </a:t>
            </a:r>
            <a:r>
              <a:rPr lang="ja-JP" altLang="en-US" sz="2000" dirty="0"/>
              <a:t>（エラー確認）</a:t>
            </a:r>
            <a:endParaRPr lang="en-US" altLang="ja-JP" sz="2000" dirty="0"/>
          </a:p>
          <a:p>
            <a:pPr marL="857250" lvl="2" indent="0">
              <a:buNone/>
            </a:pPr>
            <a:r>
              <a:rPr lang="en-US" altLang="ja-JP" sz="1600" dirty="0" err="1" smtClean="0">
                <a:latin typeface="ＭＳ ゴシック" panose="020B0609070205080204" pitchFamily="49" charset="-128"/>
                <a:ea typeface="ＭＳ ゴシック" panose="020B0609070205080204" pitchFamily="49" charset="-128"/>
                <a:hlinkClick r:id="rId3"/>
              </a:rPr>
              <a:t>VideoCapture</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a:latin typeface="ＭＳ ゴシック" panose="020B0609070205080204" pitchFamily="49" charset="-128"/>
                <a:ea typeface="ＭＳ ゴシック" panose="020B0609070205080204" pitchFamily="49" charset="-128"/>
              </a:rPr>
              <a:t>cap(</a:t>
            </a:r>
            <a:r>
              <a:rPr lang="en-US" altLang="ja-JP" sz="1600" dirty="0">
                <a:solidFill>
                  <a:srgbClr val="FF0000"/>
                </a:solidFill>
                <a:latin typeface="ＭＳ ゴシック" panose="020B0609070205080204" pitchFamily="49" charset="-128"/>
                <a:ea typeface="ＭＳ ゴシック" panose="020B0609070205080204" pitchFamily="49" charset="-128"/>
              </a:rPr>
              <a:t>"sample.avi</a:t>
            </a:r>
            <a:r>
              <a:rPr lang="en-US" altLang="ja-JP" sz="1600" dirty="0" smtClean="0">
                <a:solidFill>
                  <a:srgbClr val="FF0000"/>
                </a:solidFill>
                <a:latin typeface="ＭＳ ゴシック" panose="020B0609070205080204" pitchFamily="49" charset="-128"/>
                <a:ea typeface="ＭＳ ゴシック" panose="020B0609070205080204" pitchFamily="49" charset="-128"/>
              </a:rPr>
              <a:t>"</a:t>
            </a:r>
            <a:r>
              <a:rPr lang="en-US" altLang="ja-JP" sz="1600" dirty="0" smtClean="0">
                <a:latin typeface="ＭＳ ゴシック" panose="020B0609070205080204" pitchFamily="49" charset="-128"/>
                <a:ea typeface="ＭＳ ゴシック" panose="020B0609070205080204" pitchFamily="49" charset="-128"/>
              </a:rPr>
              <a:t>);</a:t>
            </a:r>
            <a:endParaRPr lang="en-US" altLang="ja-JP" sz="1200" dirty="0">
              <a:latin typeface="ＭＳ ゴシック" panose="020B0609070205080204" pitchFamily="49" charset="-128"/>
              <a:ea typeface="ＭＳ ゴシック" panose="020B0609070205080204" pitchFamily="49" charset="-128"/>
            </a:endParaRPr>
          </a:p>
          <a:p>
            <a:pPr marL="857250" lvl="2" indent="0">
              <a:buNone/>
            </a:pPr>
            <a:r>
              <a:rPr lang="en-US" altLang="ja-JP" sz="1600" dirty="0">
                <a:latin typeface="ＭＳ ゴシック" panose="020B0609070205080204" pitchFamily="49" charset="-128"/>
                <a:ea typeface="ＭＳ ゴシック" panose="020B0609070205080204" pitchFamily="49" charset="-128"/>
              </a:rPr>
              <a:t>if (!</a:t>
            </a:r>
            <a:r>
              <a:rPr lang="en-US" altLang="ja-JP" sz="1600" dirty="0" err="1">
                <a:latin typeface="ＭＳ ゴシック" panose="020B0609070205080204" pitchFamily="49" charset="-128"/>
                <a:ea typeface="ＭＳ ゴシック" panose="020B0609070205080204" pitchFamily="49" charset="-128"/>
              </a:rPr>
              <a:t>cap.isOpened</a:t>
            </a:r>
            <a:r>
              <a:rPr lang="en-US" altLang="ja-JP" sz="1600" dirty="0">
                <a:latin typeface="ＭＳ ゴシック" panose="020B0609070205080204" pitchFamily="49" charset="-128"/>
                <a:ea typeface="ＭＳ ゴシック" panose="020B0609070205080204" pitchFamily="49" charset="-128"/>
              </a:rPr>
              <a:t>()) {</a:t>
            </a:r>
          </a:p>
          <a:p>
            <a:pPr marL="857250" lvl="2" indent="0">
              <a:buNone/>
            </a:pPr>
            <a:r>
              <a:rPr lang="en-US" altLang="ja-JP" sz="1600" dirty="0">
                <a:latin typeface="ＭＳ ゴシック" panose="020B0609070205080204" pitchFamily="49" charset="-128"/>
                <a:ea typeface="ＭＳ ゴシック" panose="020B0609070205080204" pitchFamily="49" charset="-128"/>
              </a:rPr>
              <a:t>     return -1;</a:t>
            </a:r>
          </a:p>
          <a:p>
            <a:pPr marL="857250" lvl="2" indent="0">
              <a:buNone/>
            </a:pPr>
            <a:r>
              <a:rPr lang="en-US" altLang="ja-JP" sz="1600" dirty="0" smtClean="0">
                <a:latin typeface="ＭＳ ゴシック" panose="020B0609070205080204" pitchFamily="49" charset="-128"/>
                <a:ea typeface="ＭＳ ゴシック" panose="020B0609070205080204" pitchFamily="49" charset="-128"/>
              </a:rPr>
              <a:t>}</a:t>
            </a:r>
          </a:p>
          <a:p>
            <a:pPr lvl="1"/>
            <a:r>
              <a:rPr lang="ja-JP" altLang="en-US" sz="2000" dirty="0" smtClean="0"/>
              <a:t> </a:t>
            </a:r>
            <a:r>
              <a:rPr lang="ja-JP" altLang="en-US" sz="2000" dirty="0" smtClean="0">
                <a:solidFill>
                  <a:srgbClr val="0070C0"/>
                </a:solidFill>
              </a:rPr>
              <a:t>フレームレート</a:t>
            </a:r>
            <a:r>
              <a:rPr lang="ja-JP" altLang="en-US" sz="2000" dirty="0" smtClean="0"/>
              <a:t>を取得</a:t>
            </a:r>
            <a:endParaRPr lang="en-US" altLang="ja-JP" sz="2000" dirty="0" smtClean="0"/>
          </a:p>
          <a:p>
            <a:pPr marL="857250" lvl="2" indent="0">
              <a:buNone/>
            </a:pPr>
            <a:r>
              <a:rPr lang="en-US" altLang="ja-JP" sz="1800" dirty="0" smtClean="0">
                <a:latin typeface="ＭＳ ゴシック" panose="020B0609070205080204" pitchFamily="49" charset="-128"/>
                <a:ea typeface="ＭＳ ゴシック" panose="020B0609070205080204" pitchFamily="49" charset="-128"/>
              </a:rPr>
              <a:t>double </a:t>
            </a:r>
            <a:r>
              <a:rPr lang="en-US" altLang="ja-JP" sz="1800" dirty="0">
                <a:solidFill>
                  <a:srgbClr val="0070C0"/>
                </a:solidFill>
                <a:latin typeface="ＭＳ ゴシック" panose="020B0609070205080204" pitchFamily="49" charset="-128"/>
                <a:ea typeface="ＭＳ ゴシック" panose="020B0609070205080204" pitchFamily="49" charset="-128"/>
              </a:rPr>
              <a:t>fps</a:t>
            </a:r>
            <a:r>
              <a:rPr lang="en-US" altLang="ja-JP" sz="1800" dirty="0">
                <a:latin typeface="ＭＳ ゴシック" panose="020B0609070205080204" pitchFamily="49" charset="-128"/>
                <a:ea typeface="ＭＳ ゴシック" panose="020B0609070205080204" pitchFamily="49" charset="-128"/>
              </a:rPr>
              <a:t> = </a:t>
            </a:r>
            <a:r>
              <a:rPr lang="en-US" altLang="ja-JP" sz="1800" dirty="0" err="1">
                <a:latin typeface="ＭＳ ゴシック" panose="020B0609070205080204" pitchFamily="49" charset="-128"/>
                <a:ea typeface="ＭＳ ゴシック" panose="020B0609070205080204" pitchFamily="49" charset="-128"/>
              </a:rPr>
              <a:t>cap.get</a:t>
            </a:r>
            <a:r>
              <a:rPr lang="en-US" altLang="ja-JP" sz="1800" dirty="0">
                <a:latin typeface="ＭＳ ゴシック" panose="020B0609070205080204" pitchFamily="49" charset="-128"/>
                <a:ea typeface="ＭＳ ゴシック" panose="020B0609070205080204" pitchFamily="49" charset="-128"/>
              </a:rPr>
              <a:t>(CV_CAP_PROP_FPS</a:t>
            </a:r>
            <a:r>
              <a:rPr lang="en-US" altLang="ja-JP" sz="1800" dirty="0" smtClean="0">
                <a:latin typeface="ＭＳ ゴシック" panose="020B0609070205080204" pitchFamily="49" charset="-128"/>
                <a:ea typeface="ＭＳ ゴシック" panose="020B0609070205080204" pitchFamily="49" charset="-128"/>
              </a:rPr>
              <a:t>);</a:t>
            </a:r>
            <a:endParaRPr lang="en-US" altLang="ja-JP" sz="2000" dirty="0">
              <a:latin typeface="ＭＳ ゴシック" panose="020B0609070205080204" pitchFamily="49" charset="-128"/>
              <a:ea typeface="ＭＳ ゴシック" panose="020B0609070205080204" pitchFamily="49" charset="-128"/>
            </a:endParaRPr>
          </a:p>
          <a:p>
            <a:pPr lvl="1"/>
            <a:r>
              <a:rPr lang="ja-JP" altLang="en-US" sz="2000" dirty="0"/>
              <a:t> </a:t>
            </a:r>
            <a:r>
              <a:rPr lang="ja-JP" altLang="en-US" sz="2000" dirty="0" smtClean="0"/>
              <a:t>ほぼそのフレームレートでファイル終りまで表示</a:t>
            </a:r>
            <a:r>
              <a:rPr lang="ja-JP" altLang="en-US" sz="2000" dirty="0"/>
              <a:t>し続ける</a:t>
            </a:r>
            <a:r>
              <a:rPr lang="en-US" altLang="ja-JP" sz="2000" dirty="0"/>
              <a:t>(</a:t>
            </a:r>
            <a:r>
              <a:rPr lang="en-US" altLang="ja-JP" sz="2000" dirty="0">
                <a:solidFill>
                  <a:srgbClr val="00B050"/>
                </a:solidFill>
              </a:rPr>
              <a:t>q</a:t>
            </a:r>
            <a:r>
              <a:rPr lang="ja-JP" altLang="en-US" sz="2000" dirty="0"/>
              <a:t>で終了</a:t>
            </a:r>
            <a:r>
              <a:rPr lang="en-US" altLang="ja-JP" sz="2000" dirty="0"/>
              <a:t>)</a:t>
            </a:r>
          </a:p>
          <a:p>
            <a:pPr marL="857250" lvl="2" indent="0">
              <a:buNone/>
            </a:pPr>
            <a:r>
              <a:rPr lang="en-US" altLang="ja-JP" sz="1600" dirty="0">
                <a:latin typeface="ＭＳ ゴシック" panose="020B0609070205080204" pitchFamily="49" charset="-128"/>
                <a:ea typeface="ＭＳ ゴシック" panose="020B0609070205080204" pitchFamily="49" charset="-128"/>
              </a:rPr>
              <a:t>for (;;) </a:t>
            </a:r>
            <a:r>
              <a:rPr lang="en-US" altLang="ja-JP" sz="1600" dirty="0" smtClean="0">
                <a:latin typeface="ＭＳ ゴシック" panose="020B0609070205080204" pitchFamily="49" charset="-128"/>
                <a:ea typeface="ＭＳ ゴシック" panose="020B0609070205080204" pitchFamily="49" charset="-128"/>
              </a:rPr>
              <a:t>{</a:t>
            </a:r>
          </a:p>
          <a:p>
            <a:pPr marL="857250" lvl="2" indent="0">
              <a:buNone/>
            </a:pPr>
            <a:r>
              <a:rPr lang="ja-JP" altLang="en-US" sz="1600" dirty="0" smtClean="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Mat </a:t>
            </a:r>
            <a:r>
              <a:rPr lang="en-US" altLang="ja-JP" sz="1600" dirty="0" err="1" smtClean="0">
                <a:latin typeface="ＭＳ ゴシック" panose="020B0609070205080204" pitchFamily="49" charset="-128"/>
                <a:ea typeface="ＭＳ ゴシック" panose="020B0609070205080204" pitchFamily="49" charset="-128"/>
              </a:rPr>
              <a:t>img</a:t>
            </a:r>
            <a:r>
              <a:rPr lang="en-US" altLang="ja-JP" sz="1600" dirty="0" smtClean="0">
                <a:latin typeface="ＭＳ ゴシック" panose="020B0609070205080204" pitchFamily="49" charset="-128"/>
                <a:ea typeface="ＭＳ ゴシック" panose="020B0609070205080204" pitchFamily="49" charset="-128"/>
              </a:rPr>
              <a:t>;</a:t>
            </a:r>
          </a:p>
          <a:p>
            <a:pPr marL="857250" lvl="2" indent="0">
              <a:buNone/>
            </a:pPr>
            <a:r>
              <a:rPr lang="ja-JP" altLang="en-US" sz="1600" dirty="0" smtClean="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cap </a:t>
            </a:r>
            <a:r>
              <a:rPr lang="en-US" altLang="ja-JP" sz="1600" dirty="0">
                <a:latin typeface="ＭＳ ゴシック" panose="020B0609070205080204" pitchFamily="49" charset="-128"/>
                <a:ea typeface="ＭＳ ゴシック" panose="020B0609070205080204" pitchFamily="49" charset="-128"/>
              </a:rPr>
              <a:t>&gt;&gt; </a:t>
            </a:r>
            <a:r>
              <a:rPr lang="en-US" altLang="ja-JP" sz="1600" dirty="0" err="1" smtClean="0">
                <a:latin typeface="ＭＳ ゴシック" panose="020B0609070205080204" pitchFamily="49" charset="-128"/>
                <a:ea typeface="ＭＳ ゴシック" panose="020B0609070205080204" pitchFamily="49" charset="-128"/>
              </a:rPr>
              <a:t>img</a:t>
            </a:r>
            <a:r>
              <a:rPr lang="en-US" altLang="ja-JP" sz="1600" dirty="0" smtClean="0">
                <a:latin typeface="ＭＳ ゴシック" panose="020B0609070205080204" pitchFamily="49" charset="-128"/>
                <a:ea typeface="ＭＳ ゴシック" panose="020B0609070205080204" pitchFamily="49" charset="-128"/>
              </a:rPr>
              <a:t>;</a:t>
            </a:r>
          </a:p>
          <a:p>
            <a:pPr marL="857250" lvl="2" indent="0">
              <a:buNone/>
            </a:pPr>
            <a:r>
              <a:rPr lang="ja-JP" altLang="en-US" sz="1600" dirty="0" smtClean="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if </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img.empty</a:t>
            </a:r>
            <a:r>
              <a:rPr lang="en-US" altLang="ja-JP" sz="1600" dirty="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break;</a:t>
            </a:r>
            <a:endParaRPr lang="en-US" altLang="ja-JP" sz="1600" dirty="0">
              <a:latin typeface="ＭＳ ゴシック" panose="020B0609070205080204" pitchFamily="49" charset="-128"/>
              <a:ea typeface="ＭＳ ゴシック" panose="020B0609070205080204" pitchFamily="49" charset="-128"/>
            </a:endParaRPr>
          </a:p>
          <a:p>
            <a:pPr marL="857250" lvl="2" indent="0">
              <a:buNone/>
            </a:pPr>
            <a:r>
              <a:rPr lang="ja-JP" altLang="en-US" sz="1600" dirty="0" smtClean="0">
                <a:latin typeface="ＭＳ ゴシック" panose="020B0609070205080204" pitchFamily="49" charset="-128"/>
                <a:ea typeface="ＭＳ ゴシック" panose="020B0609070205080204" pitchFamily="49" charset="-128"/>
              </a:rPr>
              <a:t>     </a:t>
            </a:r>
            <a:r>
              <a:rPr lang="en-US" altLang="ja-JP" sz="1600" dirty="0" err="1" smtClean="0">
                <a:latin typeface="ＭＳ ゴシック" panose="020B0609070205080204" pitchFamily="49" charset="-128"/>
                <a:ea typeface="ＭＳ ゴシック" panose="020B0609070205080204" pitchFamily="49" charset="-128"/>
              </a:rPr>
              <a:t>imshow</a:t>
            </a:r>
            <a:r>
              <a:rPr lang="en-US" altLang="ja-JP" sz="1600" dirty="0">
                <a:latin typeface="ＭＳ ゴシック" panose="020B0609070205080204" pitchFamily="49" charset="-128"/>
                <a:ea typeface="ＭＳ ゴシック" panose="020B0609070205080204" pitchFamily="49" charset="-128"/>
              </a:rPr>
              <a:t>("Output", </a:t>
            </a:r>
            <a:r>
              <a:rPr lang="en-US" altLang="ja-JP" sz="1600" dirty="0" err="1">
                <a:latin typeface="ＭＳ ゴシック" panose="020B0609070205080204" pitchFamily="49" charset="-128"/>
                <a:ea typeface="ＭＳ ゴシック" panose="020B0609070205080204" pitchFamily="49" charset="-128"/>
              </a:rPr>
              <a:t>img</a:t>
            </a:r>
            <a:r>
              <a:rPr lang="en-US" altLang="ja-JP" sz="1600" dirty="0" smtClean="0">
                <a:latin typeface="ＭＳ ゴシック" panose="020B0609070205080204" pitchFamily="49" charset="-128"/>
                <a:ea typeface="ＭＳ ゴシック" panose="020B0609070205080204" pitchFamily="49" charset="-128"/>
              </a:rPr>
              <a:t>);</a:t>
            </a:r>
          </a:p>
          <a:p>
            <a:pPr marL="857250" lvl="2" indent="0">
              <a:buNone/>
            </a:pPr>
            <a:r>
              <a:rPr lang="ja-JP" altLang="en-US" sz="1600" dirty="0" smtClean="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if </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smtClean="0">
                <a:latin typeface="ＭＳ ゴシック" panose="020B0609070205080204" pitchFamily="49" charset="-128"/>
                <a:ea typeface="ＭＳ ゴシック" panose="020B0609070205080204" pitchFamily="49" charset="-128"/>
              </a:rPr>
              <a:t>waitKey</a:t>
            </a:r>
            <a:r>
              <a:rPr lang="en-US" altLang="ja-JP" sz="1600" dirty="0" smtClean="0">
                <a:latin typeface="ＭＳ ゴシック" panose="020B0609070205080204" pitchFamily="49" charset="-128"/>
                <a:ea typeface="ＭＳ ゴシック" panose="020B0609070205080204" pitchFamily="49" charset="-128"/>
              </a:rPr>
              <a:t>(1000/</a:t>
            </a:r>
            <a:r>
              <a:rPr lang="en-US" altLang="ja-JP" sz="1600" dirty="0" smtClean="0">
                <a:solidFill>
                  <a:srgbClr val="0070C0"/>
                </a:solidFill>
                <a:latin typeface="ＭＳ ゴシック" panose="020B0609070205080204" pitchFamily="49" charset="-128"/>
                <a:ea typeface="ＭＳ ゴシック" panose="020B0609070205080204" pitchFamily="49" charset="-128"/>
              </a:rPr>
              <a:t>fps</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B050"/>
                </a:solidFill>
                <a:latin typeface="ＭＳ ゴシック" panose="020B0609070205080204" pitchFamily="49" charset="-128"/>
                <a:ea typeface="ＭＳ ゴシック" panose="020B0609070205080204" pitchFamily="49" charset="-128"/>
              </a:rPr>
              <a:t>q</a:t>
            </a:r>
            <a:r>
              <a:rPr lang="en-US" altLang="ja-JP" sz="1600" dirty="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break;</a:t>
            </a:r>
            <a:endParaRPr lang="en-US" altLang="ja-JP" sz="1600" dirty="0">
              <a:latin typeface="ＭＳ ゴシック" panose="020B0609070205080204" pitchFamily="49" charset="-128"/>
              <a:ea typeface="ＭＳ ゴシック" panose="020B0609070205080204" pitchFamily="49" charset="-128"/>
            </a:endParaRPr>
          </a:p>
          <a:p>
            <a:pPr marL="857250" lvl="2" indent="0">
              <a:buNone/>
            </a:pPr>
            <a:r>
              <a:rPr lang="en-US" altLang="ja-JP" sz="1600" dirty="0" smtClean="0">
                <a:latin typeface="ＭＳ ゴシック" panose="020B0609070205080204" pitchFamily="49" charset="-128"/>
                <a:ea typeface="ＭＳ ゴシック" panose="020B0609070205080204" pitchFamily="49" charset="-128"/>
              </a:rPr>
              <a:t>}</a:t>
            </a:r>
            <a:endParaRPr lang="en-US" altLang="ja-JP" sz="1600" dirty="0">
              <a:latin typeface="ＭＳ ゴシック" panose="020B0609070205080204" pitchFamily="49" charset="-128"/>
              <a:ea typeface="ＭＳ ゴシック" panose="020B0609070205080204" pitchFamily="49" charset="-128"/>
            </a:endParaRPr>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50</a:t>
            </a:fld>
            <a:endParaRPr lang="ja-JP" altLang="en-US">
              <a:solidFill>
                <a:srgbClr val="898989"/>
              </a:solidFill>
            </a:endParaRPr>
          </a:p>
        </p:txBody>
      </p:sp>
    </p:spTree>
    <p:extLst>
      <p:ext uri="{BB962C8B-B14F-4D97-AF65-F5344CB8AC3E}">
        <p14:creationId xmlns:p14="http://schemas.microsoft.com/office/powerpoint/2010/main" val="31512081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title"/>
          </p:nvPr>
        </p:nvSpPr>
        <p:spPr>
          <a:xfrm>
            <a:off x="457200" y="274638"/>
            <a:ext cx="8229600" cy="850900"/>
          </a:xfrm>
        </p:spPr>
        <p:txBody>
          <a:bodyPr/>
          <a:lstStyle/>
          <a:p>
            <a:pPr algn="l"/>
            <a:r>
              <a:rPr lang="ja-JP" altLang="en-US" sz="4000" dirty="0"/>
              <a:t>動画</a:t>
            </a:r>
            <a:r>
              <a:rPr lang="ja-JP" altLang="en-US" sz="4000" dirty="0" smtClean="0"/>
              <a:t>ファイル </a:t>
            </a:r>
            <a:r>
              <a:rPr lang="en-US" altLang="ja-JP" sz="4000" dirty="0" smtClean="0"/>
              <a:t>(2/2)</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en-US" altLang="ja-JP" sz="2400" dirty="0" err="1">
                <a:hlinkClick r:id="rId3"/>
              </a:rPr>
              <a:t>VideoWriter</a:t>
            </a:r>
            <a:r>
              <a:rPr lang="ja-JP" altLang="en-US" sz="2400" dirty="0" smtClean="0"/>
              <a:t>クラス</a:t>
            </a:r>
            <a:r>
              <a:rPr lang="ja-JP" altLang="en-US" sz="2400" dirty="0"/>
              <a:t>で動画</a:t>
            </a:r>
            <a:r>
              <a:rPr lang="ja-JP" altLang="en-US" sz="2400" dirty="0" smtClean="0"/>
              <a:t>ファイル書き込み</a:t>
            </a:r>
            <a:endParaRPr lang="ja-JP" altLang="en-US" sz="2400" dirty="0"/>
          </a:p>
          <a:p>
            <a:pPr lvl="1"/>
            <a:r>
              <a:rPr lang="ja-JP" altLang="en-US" sz="2000" dirty="0"/>
              <a:t> 指定</a:t>
            </a:r>
            <a:r>
              <a:rPr lang="ja-JP" altLang="en-US" sz="2000" dirty="0">
                <a:solidFill>
                  <a:srgbClr val="FF0000"/>
                </a:solidFill>
              </a:rPr>
              <a:t>ファイル名</a:t>
            </a:r>
            <a:r>
              <a:rPr lang="ja-JP" altLang="en-US" sz="2000" dirty="0"/>
              <a:t>の動画ファイルをオープン （エラー</a:t>
            </a:r>
            <a:r>
              <a:rPr lang="ja-JP" altLang="en-US" sz="2000" dirty="0" smtClean="0"/>
              <a:t>確認）</a:t>
            </a:r>
            <a:r>
              <a:rPr lang="en-US" altLang="ja-JP" sz="2000" dirty="0" smtClean="0"/>
              <a:t/>
            </a:r>
            <a:br>
              <a:rPr lang="en-US" altLang="ja-JP" sz="2000" dirty="0" smtClean="0"/>
            </a:br>
            <a:r>
              <a:rPr lang="ja-JP" altLang="en-US" sz="2000" dirty="0" smtClean="0"/>
              <a:t> ここでは、</a:t>
            </a:r>
            <a:r>
              <a:rPr lang="en-US" altLang="ja-JP" sz="2000" dirty="0" smtClean="0">
                <a:solidFill>
                  <a:srgbClr val="00B050"/>
                </a:solidFill>
              </a:rPr>
              <a:t>MPEG-4.2</a:t>
            </a:r>
            <a:r>
              <a:rPr lang="ja-JP" altLang="en-US" sz="2000" dirty="0" err="1" smtClean="0"/>
              <a:t>、</a:t>
            </a:r>
            <a:r>
              <a:rPr lang="en-US" altLang="ja-JP" sz="2000" dirty="0" smtClean="0">
                <a:solidFill>
                  <a:srgbClr val="0070C0"/>
                </a:solidFill>
              </a:rPr>
              <a:t>15</a:t>
            </a:r>
            <a:r>
              <a:rPr lang="ja-JP" altLang="en-US" sz="2000" dirty="0"/>
              <a:t>フレーム</a:t>
            </a:r>
            <a:r>
              <a:rPr lang="en-US" altLang="ja-JP" sz="2000" dirty="0"/>
              <a:t>/</a:t>
            </a:r>
            <a:r>
              <a:rPr lang="ja-JP" altLang="en-US" sz="2000" dirty="0"/>
              <a:t>秒、</a:t>
            </a:r>
            <a:r>
              <a:rPr lang="ja-JP" altLang="en-US" sz="2000" dirty="0" smtClean="0"/>
              <a:t>サイズ </a:t>
            </a:r>
            <a:r>
              <a:rPr lang="en-US" altLang="ja-JP" sz="2000" dirty="0" smtClean="0"/>
              <a:t>(</a:t>
            </a:r>
            <a:r>
              <a:rPr lang="en-US" altLang="ja-JP" sz="2000" dirty="0" smtClean="0">
                <a:solidFill>
                  <a:srgbClr val="7030A0"/>
                </a:solidFill>
              </a:rPr>
              <a:t>320</a:t>
            </a:r>
            <a:r>
              <a:rPr lang="en-US" altLang="ja-JP" sz="2000" dirty="0" smtClean="0"/>
              <a:t>,</a:t>
            </a:r>
            <a:r>
              <a:rPr lang="en-US" altLang="ja-JP" sz="2000" dirty="0" smtClean="0">
                <a:solidFill>
                  <a:srgbClr val="7030A0"/>
                </a:solidFill>
              </a:rPr>
              <a:t>240</a:t>
            </a:r>
            <a:r>
              <a:rPr lang="en-US" altLang="ja-JP" sz="2000" dirty="0" smtClean="0"/>
              <a:t>)</a:t>
            </a:r>
            <a:r>
              <a:rPr lang="ja-JP" altLang="en-US" sz="2000" dirty="0" smtClean="0"/>
              <a:t>を指定</a:t>
            </a:r>
            <a:endParaRPr lang="en-US" altLang="ja-JP" sz="2000" dirty="0" smtClean="0"/>
          </a:p>
          <a:p>
            <a:pPr marL="857250" lvl="2" indent="0">
              <a:buNone/>
            </a:pPr>
            <a:r>
              <a:rPr lang="en-US" altLang="ja-JP" sz="1600" dirty="0" err="1" smtClean="0">
                <a:latin typeface="ＭＳ ゴシック" panose="020B0609070205080204" pitchFamily="49" charset="-128"/>
                <a:ea typeface="ＭＳ ゴシック" panose="020B0609070205080204" pitchFamily="49" charset="-128"/>
                <a:hlinkClick r:id="rId3"/>
              </a:rPr>
              <a:t>VideoWriter</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a:latin typeface="ＭＳ ゴシック" panose="020B0609070205080204" pitchFamily="49" charset="-128"/>
                <a:ea typeface="ＭＳ ゴシック" panose="020B0609070205080204" pitchFamily="49" charset="-128"/>
              </a:rPr>
              <a:t>rec(</a:t>
            </a:r>
            <a:r>
              <a:rPr lang="en-US" altLang="ja-JP" sz="1600" dirty="0">
                <a:solidFill>
                  <a:srgbClr val="FF0000"/>
                </a:solidFill>
                <a:latin typeface="ＭＳ ゴシック" panose="020B0609070205080204" pitchFamily="49" charset="-128"/>
                <a:ea typeface="ＭＳ ゴシック" panose="020B0609070205080204" pitchFamily="49" charset="-128"/>
              </a:rPr>
              <a:t>"result.avi</a:t>
            </a:r>
            <a:r>
              <a:rPr lang="en-US" altLang="ja-JP" sz="1600" dirty="0" smtClean="0">
                <a:solidFill>
                  <a:srgbClr val="FF0000"/>
                </a:solidFill>
                <a:latin typeface="ＭＳ ゴシック" panose="020B0609070205080204" pitchFamily="49" charset="-128"/>
                <a:ea typeface="ＭＳ ゴシック" panose="020B0609070205080204" pitchFamily="49" charset="-128"/>
              </a:rPr>
              <a:t>"</a:t>
            </a:r>
            <a:r>
              <a:rPr lang="en-US" altLang="ja-JP" sz="1600" dirty="0" smtClean="0">
                <a:latin typeface="ＭＳ ゴシック" panose="020B0609070205080204" pitchFamily="49" charset="-128"/>
                <a:ea typeface="ＭＳ ゴシック" panose="020B0609070205080204" pitchFamily="49" charset="-128"/>
              </a:rPr>
              <a:t>,</a:t>
            </a:r>
          </a:p>
          <a:p>
            <a:pPr marL="857250" lvl="2" indent="0">
              <a:buNone/>
            </a:pPr>
            <a:r>
              <a:rPr lang="en-US" altLang="ja-JP" sz="1600" dirty="0">
                <a:solidFill>
                  <a:srgbClr val="00B050"/>
                </a:solidFill>
                <a:latin typeface="ＭＳ ゴシック" panose="020B0609070205080204" pitchFamily="49" charset="-128"/>
                <a:ea typeface="ＭＳ ゴシック" panose="020B0609070205080204" pitchFamily="49" charset="-128"/>
              </a:rPr>
              <a:t> </a:t>
            </a:r>
            <a:r>
              <a:rPr lang="en-US" altLang="ja-JP" sz="1600" dirty="0" smtClean="0">
                <a:solidFill>
                  <a:srgbClr val="00B050"/>
                </a:solidFill>
                <a:latin typeface="ＭＳ ゴシック" panose="020B0609070205080204" pitchFamily="49" charset="-128"/>
                <a:ea typeface="ＭＳ ゴシック" panose="020B0609070205080204" pitchFamily="49" charset="-128"/>
              </a:rPr>
              <a:t>      CV_FOURCC</a:t>
            </a:r>
            <a:r>
              <a:rPr lang="en-US" altLang="ja-JP" sz="1600" dirty="0">
                <a:solidFill>
                  <a:srgbClr val="00B050"/>
                </a:solidFill>
                <a:latin typeface="ＭＳ ゴシック" panose="020B0609070205080204" pitchFamily="49" charset="-128"/>
                <a:ea typeface="ＭＳ ゴシック" panose="020B0609070205080204" pitchFamily="49" charset="-128"/>
              </a:rPr>
              <a:t>('M','P','4','2')</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70C0"/>
                </a:solidFill>
                <a:latin typeface="ＭＳ ゴシック" panose="020B0609070205080204" pitchFamily="49" charset="-128"/>
                <a:ea typeface="ＭＳ ゴシック" panose="020B0609070205080204" pitchFamily="49" charset="-128"/>
              </a:rPr>
              <a:t>15</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7030A0"/>
                </a:solidFill>
                <a:latin typeface="ＭＳ ゴシック" panose="020B0609070205080204" pitchFamily="49" charset="-128"/>
                <a:ea typeface="ＭＳ ゴシック" panose="020B0609070205080204" pitchFamily="49" charset="-128"/>
              </a:rPr>
              <a:t>Size(320,240</a:t>
            </a:r>
            <a:r>
              <a:rPr lang="en-US" altLang="ja-JP" sz="1600" dirty="0" smtClean="0">
                <a:solidFill>
                  <a:srgbClr val="7030A0"/>
                </a:solidFill>
                <a:latin typeface="ＭＳ ゴシック" panose="020B0609070205080204" pitchFamily="49" charset="-128"/>
                <a:ea typeface="ＭＳ ゴシック" panose="020B0609070205080204" pitchFamily="49" charset="-128"/>
              </a:rPr>
              <a:t>)</a:t>
            </a:r>
            <a:r>
              <a:rPr lang="en-US" altLang="ja-JP" sz="1600" dirty="0" smtClean="0">
                <a:latin typeface="ＭＳ ゴシック" panose="020B0609070205080204" pitchFamily="49" charset="-128"/>
                <a:ea typeface="ＭＳ ゴシック" panose="020B0609070205080204" pitchFamily="49" charset="-128"/>
              </a:rPr>
              <a:t>);</a:t>
            </a:r>
            <a:endParaRPr lang="en-US" altLang="ja-JP" sz="1000" dirty="0">
              <a:latin typeface="ＭＳ ゴシック" panose="020B0609070205080204" pitchFamily="49" charset="-128"/>
              <a:ea typeface="ＭＳ ゴシック" panose="020B0609070205080204" pitchFamily="49" charset="-128"/>
            </a:endParaRPr>
          </a:p>
          <a:p>
            <a:pPr marL="857250" lvl="2" indent="0">
              <a:buNone/>
            </a:pPr>
            <a:r>
              <a:rPr lang="en-US" altLang="ja-JP" sz="1600" dirty="0">
                <a:latin typeface="ＭＳ ゴシック" panose="020B0609070205080204" pitchFamily="49" charset="-128"/>
                <a:ea typeface="ＭＳ ゴシック" panose="020B0609070205080204" pitchFamily="49" charset="-128"/>
              </a:rPr>
              <a:t>if </a:t>
            </a:r>
            <a:r>
              <a:rPr lang="en-US" altLang="ja-JP" sz="1600" dirty="0" smtClean="0">
                <a:latin typeface="ＭＳ ゴシック" panose="020B0609070205080204" pitchFamily="49" charset="-128"/>
                <a:ea typeface="ＭＳ ゴシック" panose="020B0609070205080204" pitchFamily="49" charset="-128"/>
              </a:rPr>
              <a:t>(!</a:t>
            </a:r>
            <a:r>
              <a:rPr lang="en-US" altLang="ja-JP" sz="1600" dirty="0" err="1" smtClean="0">
                <a:latin typeface="ＭＳ ゴシック" panose="020B0609070205080204" pitchFamily="49" charset="-128"/>
                <a:ea typeface="ＭＳ ゴシック" panose="020B0609070205080204" pitchFamily="49" charset="-128"/>
              </a:rPr>
              <a:t>rec.isOpened</a:t>
            </a:r>
            <a:r>
              <a:rPr lang="en-US" altLang="ja-JP" sz="1600" dirty="0">
                <a:latin typeface="ＭＳ ゴシック" panose="020B0609070205080204" pitchFamily="49" charset="-128"/>
                <a:ea typeface="ＭＳ ゴシック" panose="020B0609070205080204" pitchFamily="49" charset="-128"/>
              </a:rPr>
              <a:t>()) {</a:t>
            </a:r>
          </a:p>
          <a:p>
            <a:pPr marL="857250" lvl="2" indent="0">
              <a:buNone/>
            </a:pPr>
            <a:r>
              <a:rPr lang="en-US" altLang="ja-JP" sz="1600" dirty="0">
                <a:latin typeface="ＭＳ ゴシック" panose="020B0609070205080204" pitchFamily="49" charset="-128"/>
                <a:ea typeface="ＭＳ ゴシック" panose="020B0609070205080204" pitchFamily="49" charset="-128"/>
              </a:rPr>
              <a:t>     return -1;</a:t>
            </a:r>
          </a:p>
          <a:p>
            <a:pPr marL="857250" lvl="2" indent="0">
              <a:buNone/>
            </a:pPr>
            <a:r>
              <a:rPr lang="en-US" altLang="ja-JP" sz="1600" dirty="0" smtClean="0">
                <a:latin typeface="ＭＳ ゴシック" panose="020B0609070205080204" pitchFamily="49" charset="-128"/>
                <a:ea typeface="ＭＳ ゴシック" panose="020B0609070205080204" pitchFamily="49" charset="-128"/>
              </a:rPr>
              <a:t>}</a:t>
            </a:r>
          </a:p>
          <a:p>
            <a:pPr marL="857250" lvl="2" indent="0">
              <a:buNone/>
            </a:pPr>
            <a:endParaRPr lang="en-US" altLang="ja-JP" sz="1600" dirty="0">
              <a:latin typeface="ＭＳ ゴシック" panose="020B0609070205080204" pitchFamily="49" charset="-128"/>
              <a:ea typeface="ＭＳ ゴシック" panose="020B0609070205080204" pitchFamily="49" charset="-128"/>
            </a:endParaRPr>
          </a:p>
          <a:p>
            <a:pPr lvl="1"/>
            <a:r>
              <a:rPr lang="en-US" altLang="ja-JP" sz="2000" dirty="0" smtClean="0"/>
              <a:t>1</a:t>
            </a:r>
            <a:r>
              <a:rPr lang="ja-JP" altLang="en-US" sz="2000" dirty="0" smtClean="0"/>
              <a:t>フレームずつ、動画ファイルに書き込む </a:t>
            </a:r>
            <a:r>
              <a:rPr lang="en-US" altLang="ja-JP" sz="2000" dirty="0" smtClean="0"/>
              <a:t>(</a:t>
            </a:r>
            <a:r>
              <a:rPr lang="en-US" altLang="ja-JP" sz="2000" dirty="0">
                <a:solidFill>
                  <a:srgbClr val="00B050"/>
                </a:solidFill>
              </a:rPr>
              <a:t>q</a:t>
            </a:r>
            <a:r>
              <a:rPr lang="ja-JP" altLang="en-US" sz="2000" dirty="0"/>
              <a:t>で終了</a:t>
            </a:r>
            <a:r>
              <a:rPr lang="en-US" altLang="ja-JP" sz="2000" dirty="0"/>
              <a:t>)</a:t>
            </a:r>
          </a:p>
          <a:p>
            <a:pPr marL="857250" lvl="2" indent="0">
              <a:buNone/>
            </a:pPr>
            <a:r>
              <a:rPr lang="en-US" altLang="ja-JP" sz="1600" dirty="0">
                <a:latin typeface="ＭＳ ゴシック" panose="020B0609070205080204" pitchFamily="49" charset="-128"/>
                <a:ea typeface="ＭＳ ゴシック" panose="020B0609070205080204" pitchFamily="49" charset="-128"/>
              </a:rPr>
              <a:t>for (;;) </a:t>
            </a:r>
            <a:r>
              <a:rPr lang="en-US" altLang="ja-JP" sz="1600" dirty="0" smtClean="0">
                <a:latin typeface="ＭＳ ゴシック" panose="020B0609070205080204" pitchFamily="49" charset="-128"/>
                <a:ea typeface="ＭＳ ゴシック" panose="020B0609070205080204" pitchFamily="49" charset="-128"/>
              </a:rPr>
              <a:t>{</a:t>
            </a:r>
          </a:p>
          <a:p>
            <a:pPr marL="857250" lvl="2" indent="0">
              <a:buNone/>
            </a:pPr>
            <a:r>
              <a:rPr lang="ja-JP" altLang="en-US" sz="1600" dirty="0" smtClean="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Mat </a:t>
            </a:r>
            <a:r>
              <a:rPr lang="en-US" altLang="ja-JP" sz="1600" dirty="0" err="1">
                <a:latin typeface="ＭＳ ゴシック" panose="020B0609070205080204" pitchFamily="49" charset="-128"/>
                <a:ea typeface="ＭＳ ゴシック" panose="020B0609070205080204" pitchFamily="49" charset="-128"/>
              </a:rPr>
              <a:t>img</a:t>
            </a:r>
            <a:r>
              <a:rPr lang="en-US" altLang="ja-JP" sz="1600" dirty="0" smtClean="0">
                <a:latin typeface="ＭＳ ゴシック" panose="020B0609070205080204" pitchFamily="49" charset="-128"/>
                <a:ea typeface="ＭＳ ゴシック" panose="020B0609070205080204" pitchFamily="49" charset="-128"/>
              </a:rPr>
              <a:t>;</a:t>
            </a:r>
          </a:p>
          <a:p>
            <a:pPr marL="857250" lvl="2" indent="0">
              <a:buNone/>
            </a:pPr>
            <a:r>
              <a:rPr lang="en-US" altLang="ja-JP" sz="1600" dirty="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    /* </a:t>
            </a:r>
            <a:r>
              <a:rPr lang="en-US" altLang="ja-JP" sz="1600" dirty="0" err="1" smtClean="0">
                <a:latin typeface="ＭＳ ゴシック" panose="020B0609070205080204" pitchFamily="49" charset="-128"/>
                <a:ea typeface="ＭＳ ゴシック" panose="020B0609070205080204" pitchFamily="49" charset="-128"/>
              </a:rPr>
              <a:t>img</a:t>
            </a:r>
            <a:r>
              <a:rPr lang="ja-JP" altLang="en-US" sz="1600" dirty="0" smtClean="0">
                <a:latin typeface="ＭＳ ゴシック" panose="020B0609070205080204" pitchFamily="49" charset="-128"/>
                <a:ea typeface="ＭＳ ゴシック" panose="020B0609070205080204" pitchFamily="49" charset="-128"/>
              </a:rPr>
              <a:t>画像を作成</a:t>
            </a:r>
            <a:r>
              <a:rPr lang="en-US" altLang="ja-JP" sz="1600" dirty="0" smtClean="0">
                <a:latin typeface="ＭＳ ゴシック" panose="020B0609070205080204" pitchFamily="49" charset="-128"/>
                <a:ea typeface="ＭＳ ゴシック" panose="020B0609070205080204" pitchFamily="49" charset="-128"/>
              </a:rPr>
              <a:t> */</a:t>
            </a:r>
            <a:endParaRPr lang="en-US" altLang="ja-JP" sz="1600" dirty="0">
              <a:latin typeface="ＭＳ ゴシック" panose="020B0609070205080204" pitchFamily="49" charset="-128"/>
              <a:ea typeface="ＭＳ ゴシック" panose="020B0609070205080204" pitchFamily="49" charset="-128"/>
            </a:endParaRPr>
          </a:p>
          <a:p>
            <a:pPr marL="857250" lvl="2" indent="0">
              <a:buNone/>
            </a:pPr>
            <a:r>
              <a:rPr lang="ja-JP" altLang="en-US" sz="1600" dirty="0" smtClean="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rec &lt;&lt; </a:t>
            </a:r>
            <a:r>
              <a:rPr lang="en-US" altLang="ja-JP" sz="1600" dirty="0" err="1" smtClean="0">
                <a:latin typeface="ＭＳ ゴシック" panose="020B0609070205080204" pitchFamily="49" charset="-128"/>
                <a:ea typeface="ＭＳ ゴシック" panose="020B0609070205080204" pitchFamily="49" charset="-128"/>
              </a:rPr>
              <a:t>img</a:t>
            </a:r>
            <a:r>
              <a:rPr lang="en-US" altLang="ja-JP" sz="1600" dirty="0" smtClean="0">
                <a:latin typeface="ＭＳ ゴシック" panose="020B0609070205080204" pitchFamily="49" charset="-128"/>
                <a:ea typeface="ＭＳ ゴシック" panose="020B0609070205080204" pitchFamily="49" charset="-128"/>
              </a:rPr>
              <a:t>;</a:t>
            </a:r>
          </a:p>
          <a:p>
            <a:pPr marL="857250" lvl="2" indent="0">
              <a:buNone/>
            </a:pPr>
            <a:r>
              <a:rPr lang="ja-JP" altLang="en-US" sz="1600" dirty="0" smtClean="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if </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smtClean="0">
                <a:latin typeface="ＭＳ ゴシック" panose="020B0609070205080204" pitchFamily="49" charset="-128"/>
                <a:ea typeface="ＭＳ ゴシック" panose="020B0609070205080204" pitchFamily="49" charset="-128"/>
              </a:rPr>
              <a:t>waitKey</a:t>
            </a:r>
            <a:r>
              <a:rPr lang="en-US" altLang="ja-JP" sz="1600" dirty="0" smtClean="0">
                <a:latin typeface="ＭＳ ゴシック" panose="020B0609070205080204" pitchFamily="49" charset="-128"/>
                <a:ea typeface="ＭＳ ゴシック" panose="020B0609070205080204" pitchFamily="49" charset="-128"/>
              </a:rPr>
              <a:t>(1) </a:t>
            </a:r>
            <a:r>
              <a:rPr lang="en-US" altLang="ja-JP" sz="1600" dirty="0">
                <a:latin typeface="ＭＳ ゴシック" panose="020B0609070205080204" pitchFamily="49" charset="-128"/>
                <a:ea typeface="ＭＳ ゴシック" panose="020B0609070205080204" pitchFamily="49" charset="-128"/>
              </a:rPr>
              <a:t>== '</a:t>
            </a:r>
            <a:r>
              <a:rPr lang="en-US" altLang="ja-JP" sz="1600" dirty="0">
                <a:solidFill>
                  <a:srgbClr val="00B050"/>
                </a:solidFill>
                <a:latin typeface="ＭＳ ゴシック" panose="020B0609070205080204" pitchFamily="49" charset="-128"/>
                <a:ea typeface="ＭＳ ゴシック" panose="020B0609070205080204" pitchFamily="49" charset="-128"/>
              </a:rPr>
              <a:t>q</a:t>
            </a:r>
            <a:r>
              <a:rPr lang="en-US" altLang="ja-JP" sz="1600" dirty="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break;</a:t>
            </a:r>
            <a:endParaRPr lang="en-US" altLang="ja-JP" sz="1600" dirty="0">
              <a:latin typeface="ＭＳ ゴシック" panose="020B0609070205080204" pitchFamily="49" charset="-128"/>
              <a:ea typeface="ＭＳ ゴシック" panose="020B0609070205080204" pitchFamily="49" charset="-128"/>
            </a:endParaRPr>
          </a:p>
          <a:p>
            <a:pPr marL="857250" lvl="2" indent="0">
              <a:buNone/>
            </a:pPr>
            <a:r>
              <a:rPr lang="en-US" altLang="ja-JP" sz="1600" dirty="0">
                <a:latin typeface="ＭＳ ゴシック" panose="020B0609070205080204" pitchFamily="49" charset="-128"/>
                <a:ea typeface="ＭＳ ゴシック" panose="020B0609070205080204" pitchFamily="49" charset="-128"/>
              </a:rPr>
              <a:t>}</a:t>
            </a:r>
          </a:p>
          <a:p>
            <a:endParaRPr lang="en-US" altLang="ja-JP" dirty="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51</a:t>
            </a:fld>
            <a:endParaRPr lang="ja-JP" altLang="en-US">
              <a:solidFill>
                <a:srgbClr val="898989"/>
              </a:solidFill>
            </a:endParaRPr>
          </a:p>
        </p:txBody>
      </p:sp>
    </p:spTree>
    <p:extLst>
      <p:ext uri="{BB962C8B-B14F-4D97-AF65-F5344CB8AC3E}">
        <p14:creationId xmlns:p14="http://schemas.microsoft.com/office/powerpoint/2010/main" val="32439396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title"/>
          </p:nvPr>
        </p:nvSpPr>
        <p:spPr>
          <a:xfrm>
            <a:off x="457200" y="274638"/>
            <a:ext cx="8229600" cy="850900"/>
          </a:xfrm>
        </p:spPr>
        <p:txBody>
          <a:bodyPr/>
          <a:lstStyle/>
          <a:p>
            <a:pPr algn="l"/>
            <a:r>
              <a:rPr lang="ja-JP" altLang="en-US" sz="4000" dirty="0"/>
              <a:t>オブジェクト</a:t>
            </a:r>
            <a:r>
              <a:rPr lang="ja-JP" altLang="en-US" sz="4000" dirty="0" smtClean="0"/>
              <a:t>検出</a:t>
            </a:r>
            <a:r>
              <a:rPr lang="en-US" altLang="ja-JP" sz="4000" dirty="0" smtClean="0"/>
              <a:t/>
            </a:r>
            <a:br>
              <a:rPr lang="en-US" altLang="ja-JP" sz="4000" dirty="0" smtClean="0"/>
            </a:br>
            <a:r>
              <a:rPr lang="ja-JP" altLang="en-US" sz="4000" dirty="0" smtClean="0"/>
              <a:t> </a:t>
            </a:r>
            <a:r>
              <a:rPr lang="en-US" altLang="ja-JP" sz="4000" dirty="0" smtClean="0"/>
              <a:t>(</a:t>
            </a:r>
            <a:r>
              <a:rPr lang="en-US" altLang="ja-JP" sz="4000" dirty="0" err="1" smtClean="0"/>
              <a:t>objdetect</a:t>
            </a:r>
            <a:r>
              <a:rPr lang="ja-JP" altLang="en-US" sz="4000" dirty="0" smtClean="0"/>
              <a:t>モジュール</a:t>
            </a:r>
            <a:r>
              <a:rPr lang="en-US" altLang="ja-JP" sz="4000" dirty="0" smtClean="0"/>
              <a:t>)</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endParaRPr lang="en-US" altLang="ja-JP" dirty="0" smtClean="0"/>
          </a:p>
          <a:p>
            <a:r>
              <a:rPr lang="ja-JP" altLang="en-US" dirty="0" smtClean="0"/>
              <a:t>カスケード型分類器</a:t>
            </a:r>
            <a:endParaRPr lang="en-US" altLang="ja-JP" dirty="0" smtClean="0"/>
          </a:p>
          <a:p>
            <a:pPr marL="0" indent="0">
              <a:buNone/>
            </a:pPr>
            <a:endParaRPr lang="en-US" altLang="ja-JP" dirty="0" smtClean="0"/>
          </a:p>
          <a:p>
            <a:r>
              <a:rPr lang="en-US" altLang="ja-JP" dirty="0" smtClean="0"/>
              <a:t>Latent </a:t>
            </a:r>
            <a:r>
              <a:rPr lang="en-US" altLang="ja-JP" dirty="0" smtClean="0">
                <a:hlinkClick r:id="rId3"/>
              </a:rPr>
              <a:t>SVM</a:t>
            </a:r>
            <a:endParaRPr lang="en-US" altLang="ja-JP" dirty="0" smtClean="0"/>
          </a:p>
          <a:p>
            <a:endParaRPr lang="en-US" altLang="ja-JP"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52</a:t>
            </a:fld>
            <a:endParaRPr lang="ja-JP" altLang="en-US" dirty="0">
              <a:solidFill>
                <a:srgbClr val="898989"/>
              </a:solidFill>
            </a:endParaRPr>
          </a:p>
        </p:txBody>
      </p:sp>
    </p:spTree>
    <p:extLst>
      <p:ext uri="{BB962C8B-B14F-4D97-AF65-F5344CB8AC3E}">
        <p14:creationId xmlns:p14="http://schemas.microsoft.com/office/powerpoint/2010/main" val="39631769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title"/>
          </p:nvPr>
        </p:nvSpPr>
        <p:spPr>
          <a:xfrm>
            <a:off x="457200" y="274638"/>
            <a:ext cx="8229600" cy="850900"/>
          </a:xfrm>
        </p:spPr>
        <p:txBody>
          <a:bodyPr/>
          <a:lstStyle/>
          <a:p>
            <a:pPr algn="l"/>
            <a:r>
              <a:rPr lang="ja-JP" altLang="en-US" sz="4000" dirty="0"/>
              <a:t>カスケード型</a:t>
            </a:r>
            <a:r>
              <a:rPr lang="ja-JP" altLang="en-US" sz="4000" dirty="0" smtClean="0"/>
              <a:t>分類器</a:t>
            </a:r>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1800" dirty="0" smtClean="0"/>
              <a:t>分類器を読み込む </a:t>
            </a:r>
            <a:r>
              <a:rPr lang="en-US" altLang="ja-JP" sz="1800" dirty="0" smtClean="0"/>
              <a:t>(</a:t>
            </a:r>
            <a:r>
              <a:rPr lang="ja-JP" altLang="en-US" sz="1800" dirty="0" smtClean="0"/>
              <a:t>ここでは、顔検出用</a:t>
            </a:r>
            <a:r>
              <a:rPr lang="en-US" altLang="ja-JP" sz="1800" dirty="0" smtClean="0"/>
              <a:t>)</a:t>
            </a:r>
          </a:p>
          <a:p>
            <a:pPr marL="400050" lvl="1" indent="0">
              <a:buNone/>
            </a:pPr>
            <a:r>
              <a:rPr lang="en-US" altLang="ja-JP" sz="1200" dirty="0" err="1" smtClean="0">
                <a:latin typeface="ＭＳ ゴシック" panose="020B0609070205080204" pitchFamily="49" charset="-128"/>
                <a:ea typeface="ＭＳ ゴシック" panose="020B0609070205080204" pitchFamily="49" charset="-128"/>
              </a:rPr>
              <a:t>std</a:t>
            </a:r>
            <a:r>
              <a:rPr lang="en-US" altLang="ja-JP" sz="1200" dirty="0">
                <a:latin typeface="ＭＳ ゴシック" panose="020B0609070205080204" pitchFamily="49" charset="-128"/>
                <a:ea typeface="ＭＳ ゴシック" panose="020B0609070205080204" pitchFamily="49" charset="-128"/>
              </a:rPr>
              <a:t>::string </a:t>
            </a:r>
            <a:r>
              <a:rPr lang="en-US" altLang="ja-JP" sz="1200" dirty="0" err="1">
                <a:latin typeface="ＭＳ ゴシック" panose="020B0609070205080204" pitchFamily="49" charset="-128"/>
                <a:ea typeface="ＭＳ ゴシック" panose="020B0609070205080204" pitchFamily="49" charset="-128"/>
              </a:rPr>
              <a:t>cascadeName</a:t>
            </a:r>
            <a:r>
              <a:rPr lang="en-US" altLang="ja-JP" sz="1200" dirty="0">
                <a:latin typeface="ＭＳ ゴシック" panose="020B0609070205080204" pitchFamily="49" charset="-128"/>
                <a:ea typeface="ＭＳ ゴシック" panose="020B0609070205080204" pitchFamily="49" charset="-128"/>
              </a:rPr>
              <a:t> </a:t>
            </a:r>
            <a:r>
              <a:rPr lang="en-US" altLang="ja-JP" sz="1200" dirty="0" smtClean="0">
                <a:latin typeface="ＭＳ ゴシック" panose="020B0609070205080204" pitchFamily="49" charset="-128"/>
                <a:ea typeface="ＭＳ ゴシック" panose="020B0609070205080204" pitchFamily="49" charset="-128"/>
              </a:rPr>
              <a:t>=</a:t>
            </a:r>
            <a:r>
              <a:rPr lang="ja-JP" altLang="en-US" sz="1200" dirty="0" smtClean="0">
                <a:latin typeface="ＭＳ ゴシック" panose="020B0609070205080204" pitchFamily="49" charset="-128"/>
                <a:ea typeface="ＭＳ ゴシック" panose="020B0609070205080204" pitchFamily="49" charset="-128"/>
              </a:rPr>
              <a:t> </a:t>
            </a:r>
            <a:r>
              <a:rPr lang="en-US" altLang="ja-JP" sz="1200" dirty="0" smtClean="0">
                <a:latin typeface="ＭＳ ゴシック" panose="020B0609070205080204" pitchFamily="49" charset="-128"/>
                <a:ea typeface="ＭＳ ゴシック" panose="020B0609070205080204" pitchFamily="49" charset="-128"/>
              </a:rPr>
              <a:t>"/</a:t>
            </a:r>
            <a:r>
              <a:rPr lang="en-US" altLang="ja-JP" sz="1200" dirty="0" err="1" smtClean="0">
                <a:latin typeface="ＭＳ ゴシック" panose="020B0609070205080204" pitchFamily="49" charset="-128"/>
                <a:ea typeface="ＭＳ ゴシック" panose="020B0609070205080204" pitchFamily="49" charset="-128"/>
              </a:rPr>
              <a:t>usr</a:t>
            </a:r>
            <a:r>
              <a:rPr lang="en-US" altLang="ja-JP" sz="1200" dirty="0" smtClean="0">
                <a:latin typeface="ＭＳ ゴシック" panose="020B0609070205080204" pitchFamily="49" charset="-128"/>
                <a:ea typeface="ＭＳ ゴシック" panose="020B0609070205080204" pitchFamily="49" charset="-128"/>
              </a:rPr>
              <a:t>/local/share/</a:t>
            </a:r>
            <a:r>
              <a:rPr lang="en-US" altLang="ja-JP" sz="1200" dirty="0" err="1" smtClean="0">
                <a:latin typeface="ＭＳ ゴシック" panose="020B0609070205080204" pitchFamily="49" charset="-128"/>
                <a:ea typeface="ＭＳ ゴシック" panose="020B0609070205080204" pitchFamily="49" charset="-128"/>
              </a:rPr>
              <a:t>OpenCV</a:t>
            </a:r>
            <a:r>
              <a:rPr lang="en-US" altLang="ja-JP" sz="1200" dirty="0" smtClean="0">
                <a:latin typeface="ＭＳ ゴシック" panose="020B0609070205080204" pitchFamily="49" charset="-128"/>
                <a:ea typeface="ＭＳ ゴシック" panose="020B0609070205080204" pitchFamily="49" charset="-128"/>
              </a:rPr>
              <a:t>/</a:t>
            </a:r>
            <a:r>
              <a:rPr lang="en-US" altLang="ja-JP" sz="1200" dirty="0" err="1" smtClean="0">
                <a:latin typeface="ＭＳ ゴシック" panose="020B0609070205080204" pitchFamily="49" charset="-128"/>
                <a:ea typeface="ＭＳ ゴシック" panose="020B0609070205080204" pitchFamily="49" charset="-128"/>
              </a:rPr>
              <a:t>haarcascades</a:t>
            </a:r>
            <a:r>
              <a:rPr lang="en-US" altLang="ja-JP" sz="1200" dirty="0" smtClean="0">
                <a:latin typeface="ＭＳ ゴシック" panose="020B0609070205080204" pitchFamily="49" charset="-128"/>
                <a:ea typeface="ＭＳ ゴシック" panose="020B0609070205080204" pitchFamily="49" charset="-128"/>
              </a:rPr>
              <a:t>/haarcascade_frontalface_alt.xml</a:t>
            </a:r>
            <a:r>
              <a:rPr lang="en-US" altLang="ja-JP" sz="1200" dirty="0">
                <a:latin typeface="ＭＳ ゴシック" panose="020B0609070205080204" pitchFamily="49" charset="-128"/>
                <a:ea typeface="ＭＳ ゴシック" panose="020B0609070205080204" pitchFamily="49" charset="-128"/>
              </a:rPr>
              <a:t>";</a:t>
            </a:r>
          </a:p>
          <a:p>
            <a:pPr marL="400050" lvl="1" indent="0">
              <a:buNone/>
            </a:pPr>
            <a:r>
              <a:rPr lang="en-US" altLang="ja-JP" sz="1400" dirty="0" err="1">
                <a:latin typeface="ＭＳ ゴシック" panose="020B0609070205080204" pitchFamily="49" charset="-128"/>
                <a:ea typeface="ＭＳ ゴシック" panose="020B0609070205080204" pitchFamily="49" charset="-128"/>
                <a:hlinkClick r:id="rId3"/>
              </a:rPr>
              <a:t>CascadeClassifier</a:t>
            </a:r>
            <a:r>
              <a:rPr lang="en-US" altLang="ja-JP" sz="1400" dirty="0">
                <a:latin typeface="ＭＳ ゴシック" panose="020B0609070205080204" pitchFamily="49" charset="-128"/>
                <a:ea typeface="ＭＳ ゴシック" panose="020B0609070205080204" pitchFamily="49" charset="-128"/>
              </a:rPr>
              <a:t> </a:t>
            </a:r>
            <a:r>
              <a:rPr lang="en-US" altLang="ja-JP" sz="1400" dirty="0">
                <a:solidFill>
                  <a:srgbClr val="0070C0"/>
                </a:solidFill>
                <a:latin typeface="ＭＳ ゴシック" panose="020B0609070205080204" pitchFamily="49" charset="-128"/>
                <a:ea typeface="ＭＳ ゴシック" panose="020B0609070205080204" pitchFamily="49" charset="-128"/>
              </a:rPr>
              <a:t>cascade</a:t>
            </a:r>
            <a:r>
              <a:rPr lang="en-US" altLang="ja-JP" sz="1400" dirty="0">
                <a:latin typeface="ＭＳ ゴシック" panose="020B0609070205080204" pitchFamily="49" charset="-128"/>
                <a:ea typeface="ＭＳ ゴシック" panose="020B0609070205080204" pitchFamily="49" charset="-128"/>
              </a:rPr>
              <a:t>;</a:t>
            </a:r>
          </a:p>
          <a:p>
            <a:pPr marL="400050" lvl="1" indent="0">
              <a:buNone/>
            </a:pPr>
            <a:r>
              <a:rPr lang="en-US" altLang="ja-JP" sz="1400" dirty="0">
                <a:latin typeface="ＭＳ ゴシック" panose="020B0609070205080204" pitchFamily="49" charset="-128"/>
                <a:ea typeface="ＭＳ ゴシック" panose="020B0609070205080204" pitchFamily="49" charset="-128"/>
              </a:rPr>
              <a:t>if (!</a:t>
            </a:r>
            <a:r>
              <a:rPr lang="en-US" altLang="ja-JP" sz="1400" dirty="0" err="1">
                <a:solidFill>
                  <a:srgbClr val="0070C0"/>
                </a:solidFill>
                <a:latin typeface="ＭＳ ゴシック" panose="020B0609070205080204" pitchFamily="49" charset="-128"/>
                <a:ea typeface="ＭＳ ゴシック" panose="020B0609070205080204" pitchFamily="49" charset="-128"/>
              </a:rPr>
              <a:t>cascade</a:t>
            </a:r>
            <a:r>
              <a:rPr lang="en-US" altLang="ja-JP" sz="1400" dirty="0" err="1">
                <a:latin typeface="ＭＳ ゴシック" panose="020B0609070205080204" pitchFamily="49" charset="-128"/>
                <a:ea typeface="ＭＳ ゴシック" panose="020B0609070205080204" pitchFamily="49" charset="-128"/>
              </a:rPr>
              <a:t>.load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cascadeName</a:t>
            </a:r>
            <a:r>
              <a:rPr lang="en-US" altLang="ja-JP" sz="1400" dirty="0" smtClean="0">
                <a:latin typeface="ＭＳ ゴシック" panose="020B0609070205080204" pitchFamily="49" charset="-128"/>
                <a:ea typeface="ＭＳ ゴシック" panose="020B0609070205080204" pitchFamily="49" charset="-128"/>
              </a:rPr>
              <a:t>))</a:t>
            </a:r>
            <a:r>
              <a:rPr lang="ja-JP" altLang="en-US" sz="1400" dirty="0" smtClean="0">
                <a:latin typeface="ＭＳ ゴシック" panose="020B0609070205080204" pitchFamily="49" charset="-128"/>
                <a:ea typeface="ＭＳ ゴシック" panose="020B0609070205080204" pitchFamily="49" charset="-128"/>
              </a:rPr>
              <a:t> </a:t>
            </a:r>
            <a:r>
              <a:rPr lang="en-US" altLang="ja-JP" sz="1400" dirty="0" smtClean="0">
                <a:latin typeface="ＭＳ ゴシック" panose="020B0609070205080204" pitchFamily="49" charset="-128"/>
                <a:ea typeface="ＭＳ ゴシック" panose="020B0609070205080204" pitchFamily="49" charset="-128"/>
              </a:rPr>
              <a:t>return </a:t>
            </a:r>
            <a:r>
              <a:rPr lang="en-US" altLang="ja-JP" sz="1400" dirty="0">
                <a:latin typeface="ＭＳ ゴシック" panose="020B0609070205080204" pitchFamily="49" charset="-128"/>
                <a:ea typeface="ＭＳ ゴシック" panose="020B0609070205080204" pitchFamily="49" charset="-128"/>
              </a:rPr>
              <a:t>-1</a:t>
            </a:r>
            <a:r>
              <a:rPr lang="en-US" altLang="ja-JP" sz="1400" dirty="0" smtClean="0">
                <a:latin typeface="ＭＳ ゴシック" panose="020B0609070205080204" pitchFamily="49" charset="-128"/>
                <a:ea typeface="ＭＳ ゴシック" panose="020B0609070205080204" pitchFamily="49" charset="-128"/>
              </a:rPr>
              <a:t>;</a:t>
            </a:r>
            <a:endParaRPr lang="en-US" altLang="ja-JP" sz="1400" dirty="0"/>
          </a:p>
          <a:p>
            <a:r>
              <a:rPr lang="ja-JP" altLang="en-US" sz="1800" dirty="0"/>
              <a:t>検出元の画像</a:t>
            </a:r>
            <a:r>
              <a:rPr lang="ja-JP" altLang="en-US" sz="1800" dirty="0" smtClean="0"/>
              <a:t>をグレースケール画像に変換</a:t>
            </a:r>
            <a:endParaRPr lang="en-US" altLang="ja-JP" sz="1800" dirty="0" smtClean="0"/>
          </a:p>
          <a:p>
            <a:pPr marL="400050" lvl="1" indent="0">
              <a:buNone/>
            </a:pPr>
            <a:r>
              <a:rPr lang="en-US" altLang="ja-JP" sz="1400" dirty="0" err="1" smtClean="0">
                <a:solidFill>
                  <a:schemeClr val="tx1">
                    <a:lumMod val="75000"/>
                    <a:lumOff val="25000"/>
                  </a:schemeClr>
                </a:solidFill>
                <a:latin typeface="ＭＳ ゴシック" panose="020B0609070205080204" pitchFamily="49" charset="-128"/>
                <a:ea typeface="ＭＳ ゴシック" panose="020B0609070205080204" pitchFamily="49" charset="-128"/>
              </a:rPr>
              <a:t>cvtColor</a:t>
            </a:r>
            <a:r>
              <a:rPr lang="en-US" altLang="ja-JP" sz="1400" dirty="0" smtClean="0">
                <a:solidFill>
                  <a:schemeClr val="tx1">
                    <a:lumMod val="75000"/>
                    <a:lumOff val="25000"/>
                  </a:schemeClr>
                </a:solidFill>
                <a:latin typeface="ＭＳ ゴシック" panose="020B0609070205080204" pitchFamily="49" charset="-128"/>
                <a:ea typeface="ＭＳ ゴシック" panose="020B0609070205080204" pitchFamily="49" charset="-128"/>
              </a:rPr>
              <a:t>(</a:t>
            </a:r>
            <a:r>
              <a:rPr lang="en-US" altLang="ja-JP" sz="1400" dirty="0" err="1" smtClean="0">
                <a:solidFill>
                  <a:schemeClr val="tx1">
                    <a:lumMod val="75000"/>
                    <a:lumOff val="25000"/>
                  </a:schemeClr>
                </a:solidFill>
                <a:latin typeface="ＭＳ ゴシック" panose="020B0609070205080204" pitchFamily="49" charset="-128"/>
                <a:ea typeface="ＭＳ ゴシック" panose="020B0609070205080204" pitchFamily="49" charset="-128"/>
              </a:rPr>
              <a:t>src_img</a:t>
            </a:r>
            <a:r>
              <a:rPr lang="en-US" altLang="ja-JP" sz="1400" dirty="0">
                <a:solidFill>
                  <a:schemeClr val="tx1">
                    <a:lumMod val="75000"/>
                    <a:lumOff val="25000"/>
                  </a:schemeClr>
                </a:solidFill>
                <a:latin typeface="ＭＳ ゴシック" panose="020B0609070205080204" pitchFamily="49" charset="-128"/>
                <a:ea typeface="ＭＳ ゴシック" panose="020B0609070205080204" pitchFamily="49" charset="-128"/>
              </a:rPr>
              <a:t>, </a:t>
            </a:r>
            <a:r>
              <a:rPr lang="en-US" altLang="ja-JP" sz="1400" dirty="0" err="1">
                <a:solidFill>
                  <a:schemeClr val="tx1">
                    <a:lumMod val="75000"/>
                    <a:lumOff val="25000"/>
                  </a:schemeClr>
                </a:solidFill>
                <a:latin typeface="ＭＳ ゴシック" panose="020B0609070205080204" pitchFamily="49" charset="-128"/>
                <a:ea typeface="ＭＳ ゴシック" panose="020B0609070205080204" pitchFamily="49" charset="-128"/>
              </a:rPr>
              <a:t>dst_img</a:t>
            </a:r>
            <a:r>
              <a:rPr lang="en-US" altLang="ja-JP" sz="1400" dirty="0">
                <a:solidFill>
                  <a:schemeClr val="tx1">
                    <a:lumMod val="75000"/>
                    <a:lumOff val="25000"/>
                  </a:schemeClr>
                </a:solidFill>
                <a:latin typeface="ＭＳ ゴシック" panose="020B0609070205080204" pitchFamily="49" charset="-128"/>
                <a:ea typeface="ＭＳ ゴシック" panose="020B0609070205080204" pitchFamily="49" charset="-128"/>
              </a:rPr>
              <a:t>, CV_BGR2GRAY</a:t>
            </a:r>
            <a:r>
              <a:rPr lang="en-US" altLang="ja-JP" sz="1400" dirty="0" smtClean="0">
                <a:solidFill>
                  <a:schemeClr val="tx1">
                    <a:lumMod val="75000"/>
                    <a:lumOff val="25000"/>
                  </a:schemeClr>
                </a:solidFill>
                <a:latin typeface="ＭＳ ゴシック" panose="020B0609070205080204" pitchFamily="49" charset="-128"/>
                <a:ea typeface="ＭＳ ゴシック" panose="020B0609070205080204" pitchFamily="49" charset="-128"/>
              </a:rPr>
              <a:t>);</a:t>
            </a:r>
            <a:endParaRPr lang="en-US" altLang="ja-JP" sz="1400" dirty="0">
              <a:solidFill>
                <a:schemeClr val="tx1">
                  <a:lumMod val="75000"/>
                  <a:lumOff val="25000"/>
                </a:schemeClr>
              </a:solidFill>
              <a:latin typeface="ＭＳ ゴシック" panose="020B0609070205080204" pitchFamily="49" charset="-128"/>
              <a:ea typeface="ＭＳ ゴシック" panose="020B0609070205080204" pitchFamily="49" charset="-128"/>
            </a:endParaRPr>
          </a:p>
          <a:p>
            <a:r>
              <a:rPr lang="ja-JP" altLang="en-US" sz="1800" dirty="0" smtClean="0"/>
              <a:t>オブジェクト検出 </a:t>
            </a:r>
            <a:r>
              <a:rPr lang="en-US" altLang="ja-JP" sz="1600" dirty="0" smtClean="0"/>
              <a:t>(</a:t>
            </a:r>
            <a:r>
              <a:rPr lang="ja-JP" altLang="en-US" sz="1600" dirty="0"/>
              <a:t>複数検出</a:t>
            </a:r>
            <a:r>
              <a:rPr lang="ja-JP" altLang="en-US" sz="1600" dirty="0" smtClean="0"/>
              <a:t>可能；結果</a:t>
            </a:r>
            <a:r>
              <a:rPr lang="ja-JP" altLang="en-US" sz="1600" dirty="0"/>
              <a:t>は</a:t>
            </a:r>
            <a:r>
              <a:rPr lang="en-US" altLang="ja-JP" sz="1600" dirty="0" err="1"/>
              <a:t>Rect</a:t>
            </a:r>
            <a:r>
              <a:rPr lang="ja-JP" altLang="en-US" sz="1600" dirty="0"/>
              <a:t>型の</a:t>
            </a:r>
            <a:r>
              <a:rPr lang="ja-JP" altLang="en-US" sz="1600" dirty="0" smtClean="0"/>
              <a:t>ベクトル</a:t>
            </a:r>
            <a:r>
              <a:rPr lang="en-US" altLang="ja-JP" sz="1600" dirty="0" smtClean="0"/>
              <a:t>)</a:t>
            </a:r>
            <a:endParaRPr lang="en-US" altLang="ja-JP" sz="1800" dirty="0" smtClean="0"/>
          </a:p>
          <a:p>
            <a:pPr marL="400050" lvl="1" indent="0">
              <a:buNone/>
            </a:pPr>
            <a:r>
              <a:rPr lang="en-US" altLang="ja-JP" sz="1400" dirty="0" err="1" smtClean="0">
                <a:latin typeface="ＭＳ ゴシック" panose="020B0609070205080204" pitchFamily="49" charset="-128"/>
                <a:ea typeface="ＭＳ ゴシック" panose="020B0609070205080204" pitchFamily="49" charset="-128"/>
              </a:rPr>
              <a:t>std</a:t>
            </a:r>
            <a:r>
              <a:rPr lang="en-US" altLang="ja-JP" sz="1400" dirty="0">
                <a:latin typeface="ＭＳ ゴシック" panose="020B0609070205080204" pitchFamily="49" charset="-128"/>
                <a:ea typeface="ＭＳ ゴシック" panose="020B0609070205080204" pitchFamily="49" charset="-128"/>
              </a:rPr>
              <a:t>::vector&lt;</a:t>
            </a:r>
            <a:r>
              <a:rPr lang="en-US" altLang="ja-JP" sz="1400" dirty="0" err="1">
                <a:latin typeface="ＭＳ ゴシック" panose="020B0609070205080204" pitchFamily="49" charset="-128"/>
                <a:ea typeface="ＭＳ ゴシック" panose="020B0609070205080204" pitchFamily="49" charset="-128"/>
              </a:rPr>
              <a:t>Rect</a:t>
            </a:r>
            <a:r>
              <a:rPr lang="en-US" altLang="ja-JP" sz="1400" dirty="0">
                <a:latin typeface="ＭＳ ゴシック" panose="020B0609070205080204" pitchFamily="49" charset="-128"/>
                <a:ea typeface="ＭＳ ゴシック" panose="020B0609070205080204" pitchFamily="49" charset="-128"/>
              </a:rPr>
              <a:t>&gt; </a:t>
            </a:r>
            <a:r>
              <a:rPr lang="en-US" altLang="ja-JP" sz="1400" dirty="0" err="1">
                <a:solidFill>
                  <a:srgbClr val="FF0000"/>
                </a:solidFill>
                <a:latin typeface="ＭＳ ゴシック" panose="020B0609070205080204" pitchFamily="49" charset="-128"/>
                <a:ea typeface="ＭＳ ゴシック" panose="020B0609070205080204" pitchFamily="49" charset="-128"/>
              </a:rPr>
              <a:t>objs</a:t>
            </a:r>
            <a:r>
              <a:rPr lang="en-US" altLang="ja-JP" sz="1400" dirty="0">
                <a:latin typeface="ＭＳ ゴシック" panose="020B0609070205080204" pitchFamily="49" charset="-128"/>
                <a:ea typeface="ＭＳ ゴシック" panose="020B0609070205080204" pitchFamily="49" charset="-128"/>
              </a:rPr>
              <a:t>;</a:t>
            </a:r>
          </a:p>
          <a:p>
            <a:pPr marL="400050" lvl="1" indent="0">
              <a:buNone/>
            </a:pPr>
            <a:r>
              <a:rPr lang="en-US" altLang="ja-JP" sz="1400" dirty="0" err="1">
                <a:solidFill>
                  <a:srgbClr val="0070C0"/>
                </a:solidFill>
                <a:latin typeface="ＭＳ ゴシック" panose="020B0609070205080204" pitchFamily="49" charset="-128"/>
                <a:ea typeface="ＭＳ ゴシック" panose="020B0609070205080204" pitchFamily="49" charset="-128"/>
              </a:rPr>
              <a:t>cascade</a:t>
            </a:r>
            <a:r>
              <a:rPr lang="en-US" altLang="ja-JP" sz="1400" dirty="0" err="1">
                <a:latin typeface="ＭＳ ゴシック" panose="020B0609070205080204" pitchFamily="49" charset="-128"/>
                <a:ea typeface="ＭＳ ゴシック" panose="020B0609070205080204" pitchFamily="49" charset="-128"/>
              </a:rPr>
              <a:t>.detectMultiScale</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dst_img</a:t>
            </a:r>
            <a:r>
              <a:rPr lang="en-US" altLang="ja-JP" sz="1400" dirty="0">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objs</a:t>
            </a:r>
            <a:r>
              <a:rPr lang="en-US" altLang="ja-JP" sz="1400" dirty="0" smtClean="0">
                <a:latin typeface="ＭＳ ゴシック" panose="020B0609070205080204" pitchFamily="49" charset="-128"/>
                <a:ea typeface="ＭＳ ゴシック" panose="020B0609070205080204" pitchFamily="49" charset="-128"/>
              </a:rPr>
              <a:t>);</a:t>
            </a:r>
          </a:p>
          <a:p>
            <a:pPr marL="0" indent="0">
              <a:buNone/>
            </a:pPr>
            <a:r>
              <a:rPr lang="en-US" altLang="ja-JP" sz="1800" dirty="0" smtClean="0"/>
              <a:t>※</a:t>
            </a:r>
            <a:r>
              <a:rPr lang="en-US" altLang="ja-JP" sz="1800" dirty="0" err="1" smtClean="0">
                <a:solidFill>
                  <a:srgbClr val="FF0000"/>
                </a:solidFill>
              </a:rPr>
              <a:t>objs</a:t>
            </a:r>
            <a:r>
              <a:rPr lang="ja-JP" altLang="en-US" sz="1800" dirty="0" smtClean="0"/>
              <a:t>の描画はテキスト参照</a:t>
            </a:r>
            <a:endParaRPr lang="ja-JP" altLang="en-US" sz="1800" dirty="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53</a:t>
            </a:fld>
            <a:endParaRPr lang="ja-JP" altLang="en-US">
              <a:solidFill>
                <a:srgbClr val="898989"/>
              </a:solidFill>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456" y="4149320"/>
            <a:ext cx="2160000" cy="2160000"/>
          </a:xfrm>
          <a:prstGeom prst="rect">
            <a:avLst/>
          </a:prstGeom>
        </p:spPr>
      </p:pic>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2000" y="4149320"/>
            <a:ext cx="2160000" cy="2160000"/>
          </a:xfrm>
          <a:prstGeom prst="rect">
            <a:avLst/>
          </a:prstGeom>
        </p:spPr>
      </p:pic>
      <p:pic>
        <p:nvPicPr>
          <p:cNvPr id="5" name="図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544" y="4149320"/>
            <a:ext cx="2160000" cy="2160000"/>
          </a:xfrm>
          <a:prstGeom prst="rect">
            <a:avLst/>
          </a:prstGeom>
        </p:spPr>
      </p:pic>
      <p:sp>
        <p:nvSpPr>
          <p:cNvPr id="8" name="右矢印 7"/>
          <p:cNvSpPr/>
          <p:nvPr/>
        </p:nvSpPr>
        <p:spPr>
          <a:xfrm>
            <a:off x="2730564" y="4986409"/>
            <a:ext cx="64807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5765364" y="4986409"/>
            <a:ext cx="64807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615627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title"/>
          </p:nvPr>
        </p:nvSpPr>
        <p:spPr>
          <a:xfrm>
            <a:off x="457200" y="274638"/>
            <a:ext cx="8229600" cy="850900"/>
          </a:xfrm>
        </p:spPr>
        <p:txBody>
          <a:bodyPr/>
          <a:lstStyle/>
          <a:p>
            <a:pPr algn="l"/>
            <a:r>
              <a:rPr lang="en-US" altLang="ja-JP" sz="4000" dirty="0"/>
              <a:t>Latent SVM</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1800" dirty="0" smtClean="0"/>
              <a:t>複数</a:t>
            </a:r>
            <a:r>
              <a:rPr lang="ja-JP" altLang="en-US" sz="1800" dirty="0"/>
              <a:t>のモデル</a:t>
            </a:r>
            <a:r>
              <a:rPr lang="ja-JP" altLang="en-US" sz="1800" dirty="0" smtClean="0"/>
              <a:t>を読み込む </a:t>
            </a:r>
            <a:r>
              <a:rPr lang="en-US" altLang="ja-JP" sz="1800" dirty="0" smtClean="0"/>
              <a:t>(</a:t>
            </a:r>
            <a:r>
              <a:rPr lang="ja-JP" altLang="en-US" sz="1800" dirty="0" smtClean="0"/>
              <a:t>ここでは、人と車</a:t>
            </a:r>
            <a:r>
              <a:rPr lang="en-US" altLang="ja-JP" sz="1800" dirty="0" smtClean="0"/>
              <a:t>)</a:t>
            </a:r>
          </a:p>
          <a:p>
            <a:pPr marL="400050" lvl="1" indent="0">
              <a:buNone/>
            </a:pPr>
            <a:r>
              <a:rPr lang="en-US" altLang="ja-JP" sz="1400" dirty="0" err="1" smtClean="0">
                <a:latin typeface="ＭＳ ゴシック" panose="020B0609070205080204" pitchFamily="49" charset="-128"/>
                <a:ea typeface="ＭＳ ゴシック" panose="020B0609070205080204" pitchFamily="49" charset="-128"/>
              </a:rPr>
              <a:t>std</a:t>
            </a:r>
            <a:r>
              <a:rPr lang="en-US" altLang="ja-JP" sz="1400" dirty="0">
                <a:latin typeface="ＭＳ ゴシック" panose="020B0609070205080204" pitchFamily="49" charset="-128"/>
                <a:ea typeface="ＭＳ ゴシック" panose="020B0609070205080204" pitchFamily="49" charset="-128"/>
              </a:rPr>
              <a:t>::vector&lt;</a:t>
            </a:r>
            <a:r>
              <a:rPr lang="en-US" altLang="ja-JP" sz="1400" dirty="0" err="1">
                <a:latin typeface="ＭＳ ゴシック" panose="020B0609070205080204" pitchFamily="49" charset="-128"/>
                <a:ea typeface="ＭＳ ゴシック" panose="020B0609070205080204" pitchFamily="49" charset="-128"/>
              </a:rPr>
              <a:t>std</a:t>
            </a:r>
            <a:r>
              <a:rPr lang="en-US" altLang="ja-JP" sz="1400" dirty="0">
                <a:latin typeface="ＭＳ ゴシック" panose="020B0609070205080204" pitchFamily="49" charset="-128"/>
                <a:ea typeface="ＭＳ ゴシック" panose="020B0609070205080204" pitchFamily="49" charset="-128"/>
              </a:rPr>
              <a:t>::string&gt; models;</a:t>
            </a:r>
          </a:p>
          <a:p>
            <a:pPr marL="400050" lvl="1" indent="0">
              <a:buNone/>
            </a:pPr>
            <a:r>
              <a:rPr lang="en-US" altLang="ja-JP" sz="1400" dirty="0" err="1">
                <a:latin typeface="ＭＳ ゴシック" panose="020B0609070205080204" pitchFamily="49" charset="-128"/>
                <a:ea typeface="ＭＳ ゴシック" panose="020B0609070205080204" pitchFamily="49" charset="-128"/>
              </a:rPr>
              <a:t>models.push_back</a:t>
            </a:r>
            <a:r>
              <a:rPr lang="en-US" altLang="ja-JP" sz="1400" dirty="0" smtClean="0">
                <a:latin typeface="ＭＳ ゴシック" panose="020B0609070205080204" pitchFamily="49" charset="-128"/>
                <a:ea typeface="ＭＳ ゴシック" panose="020B0609070205080204" pitchFamily="49" charset="-128"/>
              </a:rPr>
              <a:t>("model/person.xml</a:t>
            </a:r>
            <a:r>
              <a:rPr lang="en-US" altLang="ja-JP" sz="1400" dirty="0">
                <a:latin typeface="ＭＳ ゴシック" panose="020B0609070205080204" pitchFamily="49" charset="-128"/>
                <a:ea typeface="ＭＳ ゴシック" panose="020B0609070205080204" pitchFamily="49" charset="-128"/>
              </a:rPr>
              <a:t>");</a:t>
            </a:r>
          </a:p>
          <a:p>
            <a:pPr marL="400050" lvl="1" indent="0">
              <a:buNone/>
            </a:pPr>
            <a:r>
              <a:rPr lang="en-US" altLang="ja-JP" sz="1400" dirty="0" err="1">
                <a:latin typeface="ＭＳ ゴシック" panose="020B0609070205080204" pitchFamily="49" charset="-128"/>
                <a:ea typeface="ＭＳ ゴシック" panose="020B0609070205080204" pitchFamily="49" charset="-128"/>
              </a:rPr>
              <a:t>models.push_back</a:t>
            </a:r>
            <a:r>
              <a:rPr lang="en-US" altLang="ja-JP" sz="1400" dirty="0" smtClean="0">
                <a:latin typeface="ＭＳ ゴシック" panose="020B0609070205080204" pitchFamily="49" charset="-128"/>
                <a:ea typeface="ＭＳ ゴシック" panose="020B0609070205080204" pitchFamily="49" charset="-128"/>
              </a:rPr>
              <a:t>("model/car.xml</a:t>
            </a:r>
            <a:r>
              <a:rPr lang="en-US" altLang="ja-JP" sz="1400" dirty="0">
                <a:latin typeface="ＭＳ ゴシック" panose="020B0609070205080204" pitchFamily="49" charset="-128"/>
                <a:ea typeface="ＭＳ ゴシック" panose="020B0609070205080204" pitchFamily="49" charset="-128"/>
              </a:rPr>
              <a:t>");</a:t>
            </a:r>
          </a:p>
          <a:p>
            <a:pPr marL="400050" lvl="1" indent="0">
              <a:buNone/>
            </a:pPr>
            <a:r>
              <a:rPr lang="en-US" altLang="ja-JP" sz="1400" dirty="0" err="1">
                <a:latin typeface="ＭＳ ゴシック" panose="020B0609070205080204" pitchFamily="49" charset="-128"/>
                <a:ea typeface="ＭＳ ゴシック" panose="020B0609070205080204" pitchFamily="49" charset="-128"/>
                <a:hlinkClick r:id="rId3"/>
              </a:rPr>
              <a:t>LatentSvmDetector</a:t>
            </a:r>
            <a:r>
              <a:rPr lang="en-US" altLang="ja-JP" sz="1400" dirty="0">
                <a:latin typeface="ＭＳ ゴシック" panose="020B0609070205080204" pitchFamily="49" charset="-128"/>
                <a:ea typeface="ＭＳ ゴシック" panose="020B0609070205080204" pitchFamily="49" charset="-128"/>
              </a:rPr>
              <a:t> </a:t>
            </a:r>
            <a:r>
              <a:rPr lang="en-US" altLang="ja-JP" sz="1400" dirty="0">
                <a:solidFill>
                  <a:srgbClr val="0070C0"/>
                </a:solidFill>
                <a:latin typeface="ＭＳ ゴシック" panose="020B0609070205080204" pitchFamily="49" charset="-128"/>
                <a:ea typeface="ＭＳ ゴシック" panose="020B0609070205080204" pitchFamily="49" charset="-128"/>
              </a:rPr>
              <a:t>detector</a:t>
            </a:r>
            <a:r>
              <a:rPr lang="en-US" altLang="ja-JP" sz="1400" dirty="0">
                <a:latin typeface="ＭＳ ゴシック" panose="020B0609070205080204" pitchFamily="49" charset="-128"/>
                <a:ea typeface="ＭＳ ゴシック" panose="020B0609070205080204" pitchFamily="49" charset="-128"/>
              </a:rPr>
              <a:t>;</a:t>
            </a:r>
          </a:p>
          <a:p>
            <a:pPr marL="400050" lvl="1" indent="0">
              <a:buNone/>
            </a:pPr>
            <a:r>
              <a:rPr lang="en-US" altLang="ja-JP" sz="1400" dirty="0">
                <a:latin typeface="ＭＳ ゴシック" panose="020B0609070205080204" pitchFamily="49" charset="-128"/>
                <a:ea typeface="ＭＳ ゴシック" panose="020B0609070205080204" pitchFamily="49" charset="-128"/>
              </a:rPr>
              <a:t>if (!</a:t>
            </a:r>
            <a:r>
              <a:rPr lang="en-US" altLang="ja-JP" sz="1400" dirty="0" err="1">
                <a:solidFill>
                  <a:srgbClr val="0070C0"/>
                </a:solidFill>
                <a:latin typeface="ＭＳ ゴシック" panose="020B0609070205080204" pitchFamily="49" charset="-128"/>
                <a:ea typeface="ＭＳ ゴシック" panose="020B0609070205080204" pitchFamily="49" charset="-128"/>
              </a:rPr>
              <a:t>detector</a:t>
            </a:r>
            <a:r>
              <a:rPr lang="en-US" altLang="ja-JP" sz="1400" dirty="0" err="1">
                <a:latin typeface="ＭＳ ゴシック" panose="020B0609070205080204" pitchFamily="49" charset="-128"/>
                <a:ea typeface="ＭＳ ゴシック" panose="020B0609070205080204" pitchFamily="49" charset="-128"/>
              </a:rPr>
              <a:t>.load</a:t>
            </a:r>
            <a:r>
              <a:rPr lang="en-US" altLang="ja-JP" sz="1400" dirty="0">
                <a:latin typeface="ＭＳ ゴシック" panose="020B0609070205080204" pitchFamily="49" charset="-128"/>
                <a:ea typeface="ＭＳ ゴシック" panose="020B0609070205080204" pitchFamily="49" charset="-128"/>
              </a:rPr>
              <a:t>(models)) </a:t>
            </a:r>
            <a:r>
              <a:rPr lang="en-US" altLang="ja-JP" sz="1400" dirty="0" smtClean="0">
                <a:latin typeface="ＭＳ ゴシック" panose="020B0609070205080204" pitchFamily="49" charset="-128"/>
                <a:ea typeface="ＭＳ ゴシック" panose="020B0609070205080204" pitchFamily="49" charset="-128"/>
              </a:rPr>
              <a:t>return </a:t>
            </a:r>
            <a:r>
              <a:rPr lang="en-US" altLang="ja-JP" sz="1400" dirty="0">
                <a:latin typeface="ＭＳ ゴシック" panose="020B0609070205080204" pitchFamily="49" charset="-128"/>
                <a:ea typeface="ＭＳ ゴシック" panose="020B0609070205080204" pitchFamily="49" charset="-128"/>
              </a:rPr>
              <a:t>-1;</a:t>
            </a:r>
          </a:p>
          <a:p>
            <a:r>
              <a:rPr lang="ja-JP" altLang="en-US" sz="1800" dirty="0" smtClean="0"/>
              <a:t>オブジェクト検出</a:t>
            </a:r>
            <a:r>
              <a:rPr lang="ja-JP" altLang="en-US" sz="1600" dirty="0" smtClean="0"/>
              <a:t> </a:t>
            </a:r>
            <a:r>
              <a:rPr lang="en-US" altLang="ja-JP" sz="1600" dirty="0" smtClean="0"/>
              <a:t>(</a:t>
            </a:r>
            <a:r>
              <a:rPr lang="ja-JP" altLang="en-US" sz="1600" dirty="0" smtClean="0"/>
              <a:t>複数</a:t>
            </a:r>
            <a:r>
              <a:rPr lang="ja-JP" altLang="en-US" sz="1600" dirty="0"/>
              <a:t>検出可能</a:t>
            </a:r>
            <a:r>
              <a:rPr lang="en-US" altLang="ja-JP" sz="1600" dirty="0" smtClean="0"/>
              <a:t>)</a:t>
            </a:r>
          </a:p>
          <a:p>
            <a:pPr marL="400050" lvl="1" indent="0">
              <a:buNone/>
            </a:pPr>
            <a:r>
              <a:rPr lang="en-US" altLang="ja-JP" sz="1400" dirty="0" err="1" smtClean="0">
                <a:latin typeface="ＭＳ ゴシック" panose="020B0609070205080204" pitchFamily="49" charset="-128"/>
                <a:ea typeface="ＭＳ ゴシック" panose="020B0609070205080204" pitchFamily="49" charset="-128"/>
              </a:rPr>
              <a:t>std</a:t>
            </a:r>
            <a:r>
              <a:rPr lang="en-US" altLang="ja-JP" sz="1400" dirty="0">
                <a:latin typeface="ＭＳ ゴシック" panose="020B0609070205080204" pitchFamily="49" charset="-128"/>
                <a:ea typeface="ＭＳ ゴシック" panose="020B0609070205080204" pitchFamily="49" charset="-128"/>
              </a:rPr>
              <a:t>::vector&lt;</a:t>
            </a:r>
            <a:r>
              <a:rPr lang="en-US" altLang="ja-JP" sz="1400" dirty="0" err="1">
                <a:latin typeface="ＭＳ ゴシック" panose="020B0609070205080204" pitchFamily="49" charset="-128"/>
                <a:ea typeface="ＭＳ ゴシック" panose="020B0609070205080204" pitchFamily="49" charset="-128"/>
              </a:rPr>
              <a:t>LatentSvmDetector</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smtClean="0">
                <a:latin typeface="ＭＳ ゴシック" panose="020B0609070205080204" pitchFamily="49" charset="-128"/>
                <a:ea typeface="ＭＳ ゴシック" panose="020B0609070205080204" pitchFamily="49" charset="-128"/>
              </a:rPr>
              <a:t>ObjectDetection</a:t>
            </a:r>
            <a:r>
              <a:rPr lang="en-US" altLang="ja-JP" sz="1400" dirty="0" smtClean="0">
                <a:latin typeface="ＭＳ ゴシック" panose="020B0609070205080204" pitchFamily="49" charset="-128"/>
                <a:ea typeface="ＭＳ ゴシック" panose="020B0609070205080204" pitchFamily="49" charset="-128"/>
              </a:rPr>
              <a:t>&gt;</a:t>
            </a:r>
          </a:p>
          <a:p>
            <a:pPr marL="400050" lvl="1" indent="0">
              <a:buNone/>
            </a:pPr>
            <a:r>
              <a:rPr lang="en-US" altLang="ja-JP" sz="1400" dirty="0">
                <a:latin typeface="ＭＳ ゴシック" panose="020B0609070205080204" pitchFamily="49" charset="-128"/>
                <a:ea typeface="ＭＳ ゴシック" panose="020B0609070205080204" pitchFamily="49" charset="-128"/>
              </a:rPr>
              <a:t> </a:t>
            </a:r>
            <a:r>
              <a:rPr lang="en-US" altLang="ja-JP" sz="1400" dirty="0" smtClean="0">
                <a:latin typeface="ＭＳ ゴシック" panose="020B0609070205080204" pitchFamily="49" charset="-128"/>
                <a:ea typeface="ＭＳ ゴシック" panose="020B0609070205080204" pitchFamily="49" charset="-128"/>
              </a:rPr>
              <a:t>          </a:t>
            </a:r>
            <a:r>
              <a:rPr lang="en-US" altLang="ja-JP" sz="1400" dirty="0">
                <a:solidFill>
                  <a:srgbClr val="FF0000"/>
                </a:solidFill>
                <a:latin typeface="ＭＳ ゴシック" panose="020B0609070205080204" pitchFamily="49" charset="-128"/>
                <a:ea typeface="ＭＳ ゴシック" panose="020B0609070205080204" pitchFamily="49" charset="-128"/>
              </a:rPr>
              <a:t>detections</a:t>
            </a:r>
            <a:r>
              <a:rPr lang="en-US" altLang="ja-JP" sz="1400" dirty="0">
                <a:latin typeface="ＭＳ ゴシック" panose="020B0609070205080204" pitchFamily="49" charset="-128"/>
                <a:ea typeface="ＭＳ ゴシック" panose="020B0609070205080204" pitchFamily="49" charset="-128"/>
              </a:rPr>
              <a:t>;</a:t>
            </a:r>
          </a:p>
          <a:p>
            <a:pPr marL="400050" lvl="1" indent="0">
              <a:buNone/>
            </a:pPr>
            <a:r>
              <a:rPr lang="en-US" altLang="ja-JP" sz="1400" dirty="0" err="1">
                <a:solidFill>
                  <a:srgbClr val="0070C0"/>
                </a:solidFill>
                <a:latin typeface="ＭＳ ゴシック" panose="020B0609070205080204" pitchFamily="49" charset="-128"/>
                <a:ea typeface="ＭＳ ゴシック" panose="020B0609070205080204" pitchFamily="49" charset="-128"/>
              </a:rPr>
              <a:t>detector</a:t>
            </a:r>
            <a:r>
              <a:rPr lang="en-US" altLang="ja-JP" sz="1400" dirty="0" err="1">
                <a:latin typeface="ＭＳ ゴシック" panose="020B0609070205080204" pitchFamily="49" charset="-128"/>
                <a:ea typeface="ＭＳ ゴシック" panose="020B0609070205080204" pitchFamily="49" charset="-128"/>
              </a:rPr>
              <a:t>.detect</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src_img</a:t>
            </a:r>
            <a:r>
              <a:rPr lang="en-US" altLang="ja-JP" sz="1400" dirty="0">
                <a:latin typeface="ＭＳ ゴシック" panose="020B0609070205080204" pitchFamily="49" charset="-128"/>
                <a:ea typeface="ＭＳ ゴシック" panose="020B0609070205080204" pitchFamily="49" charset="-128"/>
              </a:rPr>
              <a:t>, </a:t>
            </a:r>
            <a:r>
              <a:rPr lang="en-US" altLang="ja-JP" sz="1400" dirty="0">
                <a:solidFill>
                  <a:srgbClr val="FF0000"/>
                </a:solidFill>
                <a:latin typeface="ＭＳ ゴシック" panose="020B0609070205080204" pitchFamily="49" charset="-128"/>
                <a:ea typeface="ＭＳ ゴシック" panose="020B0609070205080204" pitchFamily="49" charset="-128"/>
              </a:rPr>
              <a:t>detections</a:t>
            </a:r>
            <a:r>
              <a:rPr lang="en-US" altLang="ja-JP" sz="1400" dirty="0">
                <a:latin typeface="ＭＳ ゴシック" panose="020B0609070205080204" pitchFamily="49" charset="-128"/>
                <a:ea typeface="ＭＳ ゴシック" panose="020B0609070205080204" pitchFamily="49" charset="-128"/>
              </a:rPr>
              <a:t>);</a:t>
            </a:r>
            <a:r>
              <a:rPr lang="en-US" altLang="ja-JP" sz="1400" dirty="0"/>
              <a:t>	</a:t>
            </a:r>
          </a:p>
          <a:p>
            <a:r>
              <a:rPr lang="ja-JP" altLang="en-US" sz="1800" dirty="0" smtClean="0"/>
              <a:t>結果</a:t>
            </a:r>
            <a:r>
              <a:rPr lang="en-US" altLang="ja-JP" sz="1800" dirty="0" smtClean="0"/>
              <a:t>(</a:t>
            </a:r>
            <a:r>
              <a:rPr lang="en-US" altLang="ja-JP" sz="1600" dirty="0" smtClean="0">
                <a:solidFill>
                  <a:srgbClr val="FF0000"/>
                </a:solidFill>
                <a:latin typeface="ＭＳ ゴシック" panose="020B0609070205080204" pitchFamily="49" charset="-128"/>
                <a:ea typeface="ＭＳ ゴシック" panose="020B0609070205080204" pitchFamily="49" charset="-128"/>
              </a:rPr>
              <a:t>detections</a:t>
            </a:r>
            <a:r>
              <a:rPr lang="en-US" altLang="ja-JP" sz="1800" dirty="0" smtClean="0"/>
              <a:t>)</a:t>
            </a:r>
            <a:r>
              <a:rPr lang="ja-JP" altLang="en-US" sz="1800" dirty="0" smtClean="0"/>
              <a:t>は</a:t>
            </a:r>
            <a:r>
              <a:rPr lang="en-US" altLang="ja-JP" sz="1800" dirty="0"/>
              <a:t/>
            </a:r>
            <a:br>
              <a:rPr lang="en-US" altLang="ja-JP" sz="1800" dirty="0"/>
            </a:br>
            <a:r>
              <a:rPr lang="ja-JP" altLang="en-US" sz="1800" dirty="0" smtClean="0"/>
              <a:t> </a:t>
            </a:r>
            <a:r>
              <a:rPr lang="en-US" altLang="ja-JP" sz="1600" dirty="0" err="1" smtClean="0">
                <a:latin typeface="ＭＳ ゴシック" panose="020B0609070205080204" pitchFamily="49" charset="-128"/>
                <a:ea typeface="ＭＳ ゴシック" panose="020B0609070205080204" pitchFamily="49" charset="-128"/>
              </a:rPr>
              <a:t>LatentSvmDetector</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ObjectDetection</a:t>
            </a:r>
            <a:r>
              <a:rPr lang="en-US" altLang="ja-JP" sz="1600" dirty="0">
                <a:latin typeface="ＭＳ ゴシック" panose="020B0609070205080204" pitchFamily="49" charset="-128"/>
                <a:ea typeface="ＭＳ ゴシック" panose="020B0609070205080204" pitchFamily="49" charset="-128"/>
              </a:rPr>
              <a:t> </a:t>
            </a:r>
            <a:r>
              <a:rPr lang="ja-JP" altLang="en-US" sz="1800" dirty="0" smtClean="0"/>
              <a:t>構造体</a:t>
            </a:r>
            <a:r>
              <a:rPr lang="en-US" altLang="ja-JP" sz="1800" dirty="0" smtClean="0"/>
              <a:t/>
            </a:r>
            <a:br>
              <a:rPr lang="en-US" altLang="ja-JP" sz="1800" dirty="0" smtClean="0"/>
            </a:br>
            <a:r>
              <a:rPr lang="ja-JP" altLang="en-US" sz="1800" dirty="0" smtClean="0"/>
              <a:t>のベクトル</a:t>
            </a:r>
            <a:endParaRPr lang="en-US" altLang="ja-JP" sz="1800" dirty="0" smtClean="0"/>
          </a:p>
          <a:p>
            <a:pPr lvl="1"/>
            <a:r>
              <a:rPr lang="en-US" altLang="ja-JP" sz="1400" dirty="0" smtClean="0"/>
              <a:t>score: </a:t>
            </a:r>
            <a:r>
              <a:rPr lang="ja-JP" altLang="en-US" sz="1400" dirty="0" smtClean="0"/>
              <a:t>検出</a:t>
            </a:r>
            <a:r>
              <a:rPr lang="ja-JP" altLang="en-US" sz="1400" dirty="0"/>
              <a:t>の</a:t>
            </a:r>
            <a:r>
              <a:rPr lang="ja-JP" altLang="en-US" sz="1400" dirty="0" smtClean="0"/>
              <a:t>信頼度</a:t>
            </a:r>
            <a:endParaRPr lang="en-US" altLang="ja-JP" sz="1400" dirty="0" smtClean="0"/>
          </a:p>
          <a:p>
            <a:pPr lvl="1"/>
            <a:r>
              <a:rPr lang="en-US" altLang="ja-JP" sz="1400" dirty="0" err="1" smtClean="0"/>
              <a:t>rect</a:t>
            </a:r>
            <a:r>
              <a:rPr lang="en-US" altLang="ja-JP" sz="1400" dirty="0" smtClean="0"/>
              <a:t>: </a:t>
            </a:r>
            <a:r>
              <a:rPr lang="ja-JP" altLang="en-US" sz="1400" dirty="0" smtClean="0"/>
              <a:t>検出</a:t>
            </a:r>
            <a:r>
              <a:rPr lang="ja-JP" altLang="en-US" sz="1400" dirty="0"/>
              <a:t>されたオブジェクトを囲む</a:t>
            </a:r>
            <a:r>
              <a:rPr lang="ja-JP" altLang="en-US" sz="1400" dirty="0" smtClean="0"/>
              <a:t>矩形</a:t>
            </a:r>
            <a:endParaRPr lang="en-US" altLang="ja-JP" sz="1400" dirty="0" smtClean="0"/>
          </a:p>
          <a:p>
            <a:pPr lvl="1"/>
            <a:r>
              <a:rPr lang="en-US" altLang="ja-JP" sz="1400" dirty="0" err="1" smtClean="0"/>
              <a:t>classID</a:t>
            </a:r>
            <a:r>
              <a:rPr lang="en-US" altLang="ja-JP" sz="1400" dirty="0" smtClean="0"/>
              <a:t>: </a:t>
            </a:r>
            <a:r>
              <a:rPr lang="ja-JP" altLang="en-US" sz="1400" dirty="0" smtClean="0"/>
              <a:t>どの</a:t>
            </a:r>
            <a:r>
              <a:rPr lang="ja-JP" altLang="en-US" sz="1400" dirty="0"/>
              <a:t>モデルとして検出された</a:t>
            </a:r>
            <a:r>
              <a:rPr lang="ja-JP" altLang="en-US" sz="1400" dirty="0" smtClean="0"/>
              <a:t>か</a:t>
            </a:r>
            <a:endParaRPr lang="en-US" altLang="ja-JP" sz="1400" dirty="0" smtClean="0"/>
          </a:p>
          <a:p>
            <a:pPr lvl="1"/>
            <a:endParaRPr lang="en-US" altLang="ja-JP" sz="1400" dirty="0" smtClean="0"/>
          </a:p>
          <a:p>
            <a:pPr marL="0" indent="0">
              <a:buNone/>
            </a:pPr>
            <a:r>
              <a:rPr lang="en-US" altLang="ja-JP" sz="1800" dirty="0" smtClean="0"/>
              <a:t>※</a:t>
            </a:r>
            <a:r>
              <a:rPr lang="en-US" altLang="ja-JP" sz="1800" dirty="0" smtClean="0">
                <a:solidFill>
                  <a:srgbClr val="FF0000"/>
                </a:solidFill>
              </a:rPr>
              <a:t>detections</a:t>
            </a:r>
            <a:r>
              <a:rPr lang="ja-JP" altLang="en-US" sz="1800" dirty="0" smtClean="0"/>
              <a:t>の</a:t>
            </a:r>
            <a:r>
              <a:rPr lang="ja-JP" altLang="en-US" sz="1800" dirty="0"/>
              <a:t>描画はテキスト参照</a:t>
            </a:r>
          </a:p>
          <a:p>
            <a:pPr marL="0" indent="0">
              <a:buNone/>
            </a:pPr>
            <a:endParaRPr lang="ja-JP" altLang="en-US" sz="1800" dirty="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54</a:t>
            </a:fld>
            <a:endParaRPr lang="ja-JP" altLang="en-US">
              <a:solidFill>
                <a:srgbClr val="898989"/>
              </a:solidFill>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6800" y="1269000"/>
            <a:ext cx="2880000" cy="2160000"/>
          </a:xfrm>
          <a:prstGeom prst="rect">
            <a:avLst/>
          </a:prstGeom>
        </p:spPr>
      </p:pic>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6800" y="4148725"/>
            <a:ext cx="2880000" cy="2160000"/>
          </a:xfrm>
          <a:prstGeom prst="rect">
            <a:avLst/>
          </a:prstGeom>
        </p:spPr>
      </p:pic>
      <p:sp>
        <p:nvSpPr>
          <p:cNvPr id="5" name="下矢印 4"/>
          <p:cNvSpPr/>
          <p:nvPr/>
        </p:nvSpPr>
        <p:spPr>
          <a:xfrm>
            <a:off x="7004484" y="3506468"/>
            <a:ext cx="484632" cy="5946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817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title"/>
          </p:nvPr>
        </p:nvSpPr>
        <p:spPr>
          <a:xfrm>
            <a:off x="457200" y="274638"/>
            <a:ext cx="8229600" cy="850900"/>
          </a:xfrm>
        </p:spPr>
        <p:txBody>
          <a:bodyPr/>
          <a:lstStyle/>
          <a:p>
            <a:pPr algn="l"/>
            <a:r>
              <a:rPr lang="ja-JP" altLang="en-US" sz="4000" dirty="0"/>
              <a:t>機械</a:t>
            </a:r>
            <a:r>
              <a:rPr lang="ja-JP" altLang="en-US" sz="4000" dirty="0" smtClean="0"/>
              <a:t>学習 </a:t>
            </a:r>
            <a:r>
              <a:rPr lang="en-US" altLang="ja-JP" sz="4000" dirty="0" smtClean="0"/>
              <a:t>(ml</a:t>
            </a:r>
            <a:r>
              <a:rPr lang="ja-JP" altLang="en-US" sz="4000" dirty="0" smtClean="0"/>
              <a:t>モジュール</a:t>
            </a:r>
            <a:r>
              <a:rPr lang="en-US" altLang="ja-JP" sz="4000" dirty="0" smtClean="0"/>
              <a:t>)</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ja-JP" altLang="en-US" dirty="0" smtClean="0"/>
              <a:t>準備</a:t>
            </a:r>
            <a:endParaRPr lang="en-US" altLang="ja-JP" dirty="0" smtClean="0"/>
          </a:p>
          <a:p>
            <a:endParaRPr lang="en-US" altLang="ja-JP" dirty="0" smtClean="0"/>
          </a:p>
          <a:p>
            <a:r>
              <a:rPr lang="ja-JP" altLang="en-US" dirty="0" smtClean="0"/>
              <a:t>学習</a:t>
            </a:r>
            <a:endParaRPr lang="en-US" altLang="ja-JP" dirty="0"/>
          </a:p>
          <a:p>
            <a:endParaRPr lang="en-US" altLang="ja-JP" dirty="0" smtClean="0">
              <a:latin typeface="ＭＳ ゴシック" panose="020B0609070205080204" pitchFamily="49" charset="-128"/>
              <a:ea typeface="ＭＳ ゴシック" panose="020B0609070205080204" pitchFamily="49" charset="-128"/>
            </a:endParaRPr>
          </a:p>
          <a:p>
            <a:endParaRPr lang="en-US" altLang="ja-JP" dirty="0">
              <a:latin typeface="ＭＳ ゴシック" panose="020B0609070205080204" pitchFamily="49" charset="-128"/>
              <a:ea typeface="ＭＳ ゴシック" panose="020B0609070205080204" pitchFamily="49" charset="-128"/>
            </a:endParaRPr>
          </a:p>
          <a:p>
            <a:pPr marL="0" indent="0">
              <a:buNone/>
            </a:pPr>
            <a:endParaRPr lang="en-US" altLang="ja-JP" dirty="0" smtClean="0">
              <a:latin typeface="ＭＳ ゴシック" panose="020B0609070205080204" pitchFamily="49" charset="-128"/>
              <a:ea typeface="ＭＳ ゴシック" panose="020B0609070205080204" pitchFamily="49" charset="-128"/>
            </a:endParaRPr>
          </a:p>
          <a:p>
            <a:pPr marL="0" indent="0">
              <a:buNone/>
            </a:pPr>
            <a:r>
              <a:rPr lang="en-US" altLang="ja-JP" sz="2400" dirty="0" smtClean="0"/>
              <a:t>※</a:t>
            </a:r>
            <a:r>
              <a:rPr lang="ja-JP" altLang="en-US" sz="2400" dirty="0" smtClean="0"/>
              <a:t>学習</a:t>
            </a:r>
            <a:r>
              <a:rPr lang="ja-JP" altLang="en-US" sz="2400" dirty="0"/>
              <a:t>のためのコマンド</a:t>
            </a:r>
            <a:r>
              <a:rPr lang="ja-JP" altLang="en-US" sz="2400" dirty="0" smtClean="0"/>
              <a:t>が用意されている。</a:t>
            </a:r>
            <a:endParaRPr lang="en-US" altLang="ja-JP" sz="2400" dirty="0" smtClean="0"/>
          </a:p>
          <a:p>
            <a:pPr marL="0" indent="0">
              <a:buNone/>
            </a:pPr>
            <a:r>
              <a:rPr lang="ja-JP" altLang="en-US" sz="2400" dirty="0" smtClean="0"/>
              <a:t>     ここでは</a:t>
            </a:r>
            <a:r>
              <a:rPr lang="ja-JP" altLang="en-US" sz="2400" dirty="0" smtClean="0">
                <a:hlinkClick r:id="rId3"/>
              </a:rPr>
              <a:t>手順</a:t>
            </a:r>
            <a:r>
              <a:rPr lang="ja-JP" altLang="en-US" sz="2400" dirty="0"/>
              <a:t>を示す</a:t>
            </a:r>
            <a:endParaRPr lang="en-US" altLang="ja-JP" sz="2400" dirty="0"/>
          </a:p>
          <a:p>
            <a:endParaRPr lang="en-US" altLang="ja-JP" dirty="0" smtClean="0">
              <a:latin typeface="ＭＳ ゴシック" panose="020B0609070205080204" pitchFamily="49" charset="-128"/>
              <a:ea typeface="ＭＳ ゴシック" panose="020B0609070205080204" pitchFamily="49" charset="-128"/>
            </a:endParaRPr>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55</a:t>
            </a:fld>
            <a:endParaRPr lang="ja-JP" altLang="en-US" dirty="0">
              <a:solidFill>
                <a:srgbClr val="898989"/>
              </a:solidFill>
            </a:endParaRPr>
          </a:p>
        </p:txBody>
      </p:sp>
    </p:spTree>
    <p:extLst>
      <p:ext uri="{BB962C8B-B14F-4D97-AF65-F5344CB8AC3E}">
        <p14:creationId xmlns:p14="http://schemas.microsoft.com/office/powerpoint/2010/main" val="3735092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title"/>
          </p:nvPr>
        </p:nvSpPr>
        <p:spPr>
          <a:xfrm>
            <a:off x="457200" y="274638"/>
            <a:ext cx="8229600" cy="850900"/>
          </a:xfrm>
        </p:spPr>
        <p:txBody>
          <a:bodyPr/>
          <a:lstStyle/>
          <a:p>
            <a:pPr algn="l"/>
            <a:r>
              <a:rPr lang="ja-JP" altLang="en-US" sz="4000" dirty="0" smtClean="0"/>
              <a:t>準備</a:t>
            </a:r>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2000" dirty="0" smtClean="0"/>
              <a:t>ポジティブ</a:t>
            </a:r>
            <a:r>
              <a:rPr lang="ja-JP" altLang="en-US" sz="2000" dirty="0"/>
              <a:t>画像とネガティブ画像を用いて</a:t>
            </a:r>
            <a:r>
              <a:rPr lang="ja-JP" altLang="en-US" sz="2000" dirty="0" smtClean="0"/>
              <a:t>学習</a:t>
            </a:r>
            <a:endParaRPr lang="en-US" altLang="ja-JP" sz="2000" dirty="0"/>
          </a:p>
          <a:p>
            <a:r>
              <a:rPr lang="ja-JP" altLang="en-US" sz="2000" dirty="0" smtClean="0"/>
              <a:t>ネガティブ</a:t>
            </a:r>
            <a:r>
              <a:rPr lang="ja-JP" altLang="en-US" sz="2000" dirty="0"/>
              <a:t>画像を</a:t>
            </a:r>
            <a:r>
              <a:rPr lang="ja-JP" altLang="en-US" sz="2000" dirty="0" smtClean="0"/>
              <a:t>用意</a:t>
            </a:r>
            <a:endParaRPr lang="en-US" altLang="ja-JP" sz="2000" dirty="0" smtClean="0"/>
          </a:p>
          <a:p>
            <a:pPr lvl="1"/>
            <a:r>
              <a:rPr lang="ja-JP" altLang="en-US" sz="1600" dirty="0"/>
              <a:t>検出対象を含まない</a:t>
            </a:r>
            <a:r>
              <a:rPr lang="ja-JP" altLang="en-US" sz="1600" dirty="0" smtClean="0"/>
              <a:t>画像を用意 </a:t>
            </a:r>
            <a:r>
              <a:rPr lang="en-US" altLang="ja-JP" sz="1600" dirty="0" smtClean="0"/>
              <a:t>(</a:t>
            </a:r>
            <a:r>
              <a:rPr lang="ja-JP" altLang="en-US" sz="1600" dirty="0" smtClean="0"/>
              <a:t>ここでは、下記ページの画像</a:t>
            </a:r>
            <a:r>
              <a:rPr lang="ja-JP" altLang="en-US" sz="1600" dirty="0"/>
              <a:t>を</a:t>
            </a:r>
            <a:r>
              <a:rPr lang="ja-JP" altLang="en-US" sz="1600" dirty="0" smtClean="0"/>
              <a:t>使用）</a:t>
            </a:r>
            <a:r>
              <a:rPr lang="en-US" altLang="ja-JP" sz="1600" dirty="0"/>
              <a:t/>
            </a:r>
            <a:br>
              <a:rPr lang="en-US" altLang="ja-JP" sz="1600" dirty="0"/>
            </a:br>
            <a:r>
              <a:rPr lang="en-US" altLang="ja-JP" sz="1600" dirty="0" smtClean="0">
                <a:hlinkClick r:id="rId3"/>
              </a:rPr>
              <a:t>http</a:t>
            </a:r>
            <a:r>
              <a:rPr lang="en-US" altLang="ja-JP" sz="1600" dirty="0">
                <a:hlinkClick r:id="rId3"/>
              </a:rPr>
              <a:t>://</a:t>
            </a:r>
            <a:r>
              <a:rPr lang="en-US" altLang="ja-JP" sz="1600" dirty="0" smtClean="0">
                <a:hlinkClick r:id="rId3"/>
              </a:rPr>
              <a:t>www.vision.caltech.edu/Image_Datasets/Caltech101/Caltech101.html</a:t>
            </a:r>
            <a:endParaRPr lang="en-US" altLang="ja-JP" sz="1600" dirty="0" smtClean="0"/>
          </a:p>
          <a:p>
            <a:pPr marL="457200" lvl="1" indent="0">
              <a:buNone/>
            </a:pPr>
            <a:endParaRPr lang="en-US" altLang="ja-JP" sz="1600" dirty="0" smtClean="0"/>
          </a:p>
          <a:p>
            <a:pPr marL="457200" lvl="1" indent="0">
              <a:buNone/>
            </a:pPr>
            <a:endParaRPr lang="en-US" altLang="ja-JP" sz="1600" dirty="0"/>
          </a:p>
          <a:p>
            <a:pPr marL="457200" lvl="1" indent="0">
              <a:buNone/>
            </a:pPr>
            <a:endParaRPr lang="en-US" altLang="ja-JP" sz="1600" dirty="0"/>
          </a:p>
          <a:p>
            <a:pPr lvl="1"/>
            <a:r>
              <a:rPr lang="ja-JP" altLang="en-US" sz="1600" dirty="0" smtClean="0"/>
              <a:t>ネガティブ画像のファイルパスを列挙したテキストファイルを用意 </a:t>
            </a:r>
            <a:r>
              <a:rPr lang="en-US" altLang="ja-JP" sz="1600" dirty="0" smtClean="0"/>
              <a:t>(</a:t>
            </a:r>
            <a:r>
              <a:rPr lang="en-US" altLang="ja-JP" sz="1600" dirty="0" smtClean="0">
                <a:solidFill>
                  <a:srgbClr val="00B050"/>
                </a:solidFill>
              </a:rPr>
              <a:t>bg.txt</a:t>
            </a:r>
            <a:r>
              <a:rPr lang="en-US" altLang="ja-JP" sz="1600" dirty="0" smtClean="0"/>
              <a:t>)</a:t>
            </a:r>
            <a:br>
              <a:rPr lang="en-US" altLang="ja-JP" sz="1600" dirty="0" smtClean="0"/>
            </a:b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smtClean="0">
                <a:latin typeface="ＭＳ ゴシック" panose="020B0609070205080204" pitchFamily="49" charset="-128"/>
                <a:ea typeface="ＭＳ ゴシック" panose="020B0609070205080204" pitchFamily="49" charset="-128"/>
              </a:rPr>
              <a:t>ls</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a:latin typeface="ＭＳ ゴシック" panose="020B0609070205080204" pitchFamily="49" charset="-128"/>
                <a:ea typeface="ＭＳ ゴシック" panose="020B0609070205080204" pitchFamily="49" charset="-128"/>
              </a:rPr>
              <a:t>-</a:t>
            </a:r>
            <a:r>
              <a:rPr lang="en-US" altLang="ja-JP" sz="1600" dirty="0" smtClean="0">
                <a:latin typeface="ＭＳ ゴシック" panose="020B0609070205080204" pitchFamily="49" charset="-128"/>
                <a:ea typeface="ＭＳ ゴシック" panose="020B0609070205080204" pitchFamily="49" charset="-128"/>
              </a:rPr>
              <a:t>1 101_ObjectCategories</a:t>
            </a:r>
            <a:r>
              <a:rPr lang="en-US" altLang="ja-JP" sz="1600" dirty="0">
                <a:latin typeface="ＭＳ ゴシック" panose="020B0609070205080204" pitchFamily="49" charset="-128"/>
                <a:ea typeface="ＭＳ ゴシック" panose="020B0609070205080204" pitchFamily="49" charset="-128"/>
              </a:rPr>
              <a:t>/*/image_00</a:t>
            </a:r>
            <a:r>
              <a:rPr lang="en-US" altLang="ja-JP" sz="1600" dirty="0" smtClean="0">
                <a:latin typeface="ＭＳ ゴシック" panose="020B0609070205080204" pitchFamily="49" charset="-128"/>
                <a:ea typeface="ＭＳ ゴシック" panose="020B0609070205080204" pitchFamily="49" charset="-128"/>
              </a:rPr>
              <a:t>{[0-2]?,30</a:t>
            </a:r>
            <a:r>
              <a:rPr lang="en-US" altLang="ja-JP" sz="1600" dirty="0">
                <a:latin typeface="ＭＳ ゴシック" panose="020B0609070205080204" pitchFamily="49" charset="-128"/>
                <a:ea typeface="ＭＳ ゴシック" panose="020B0609070205080204" pitchFamily="49" charset="-128"/>
              </a:rPr>
              <a:t>}.</a:t>
            </a:r>
            <a:r>
              <a:rPr lang="en-US" altLang="ja-JP" sz="1600" dirty="0" smtClean="0">
                <a:latin typeface="ＭＳ ゴシック" panose="020B0609070205080204" pitchFamily="49" charset="-128"/>
                <a:ea typeface="ＭＳ ゴシック" panose="020B0609070205080204" pitchFamily="49" charset="-128"/>
              </a:rPr>
              <a:t>jpg </a:t>
            </a:r>
            <a:r>
              <a:rPr lang="en-US" altLang="ja-JP" sz="1600" dirty="0">
                <a:latin typeface="ＭＳ ゴシック" panose="020B0609070205080204" pitchFamily="49" charset="-128"/>
                <a:ea typeface="ＭＳ ゴシック" panose="020B0609070205080204" pitchFamily="49" charset="-128"/>
              </a:rPr>
              <a:t>&gt; </a:t>
            </a:r>
            <a:r>
              <a:rPr lang="en-US" altLang="ja-JP" sz="1600" dirty="0" smtClean="0">
                <a:solidFill>
                  <a:srgbClr val="00B050"/>
                </a:solidFill>
                <a:latin typeface="ＭＳ ゴシック" panose="020B0609070205080204" pitchFamily="49" charset="-128"/>
                <a:ea typeface="ＭＳ ゴシック" panose="020B0609070205080204" pitchFamily="49" charset="-128"/>
              </a:rPr>
              <a:t>bg.txt</a:t>
            </a:r>
            <a:endParaRPr lang="en-US" altLang="ja-JP" sz="2000" dirty="0" smtClean="0">
              <a:solidFill>
                <a:srgbClr val="00B050"/>
              </a:solidFill>
            </a:endParaRPr>
          </a:p>
          <a:p>
            <a:r>
              <a:rPr lang="ja-JP" altLang="en-US" sz="2000" dirty="0" smtClean="0"/>
              <a:t>検出</a:t>
            </a:r>
            <a:r>
              <a:rPr lang="ja-JP" altLang="en-US" sz="2000" dirty="0"/>
              <a:t>対象の画像からポジティブ画像を</a:t>
            </a:r>
            <a:r>
              <a:rPr lang="ja-JP" altLang="en-US" sz="2000" dirty="0" smtClean="0"/>
              <a:t>作成</a:t>
            </a:r>
            <a:endParaRPr lang="en-US" altLang="ja-JP" sz="2000" dirty="0" smtClean="0"/>
          </a:p>
          <a:p>
            <a:pPr lvl="1"/>
            <a:r>
              <a:rPr lang="ja-JP" altLang="en-US" sz="1600" dirty="0" smtClean="0"/>
              <a:t>検出対象の画像を用意 </a:t>
            </a:r>
            <a:r>
              <a:rPr lang="en-US" altLang="ja-JP" sz="1600" dirty="0" smtClean="0"/>
              <a:t>(</a:t>
            </a:r>
            <a:r>
              <a:rPr lang="ja-JP" altLang="en-US" sz="1600" dirty="0" smtClean="0"/>
              <a:t>ここでは、</a:t>
            </a:r>
            <a:r>
              <a:rPr lang="en-US" altLang="ja-JP" sz="1600" dirty="0" err="1" smtClean="0"/>
              <a:t>OpenCV</a:t>
            </a:r>
            <a:r>
              <a:rPr lang="ja-JP" altLang="en-US" sz="1600" dirty="0" smtClean="0"/>
              <a:t>ロゴの文字を除いた部分を使用</a:t>
            </a:r>
            <a:r>
              <a:rPr lang="en-US" altLang="ja-JP" sz="1600" dirty="0" smtClean="0"/>
              <a:t>)</a:t>
            </a:r>
            <a:br>
              <a:rPr lang="en-US" altLang="ja-JP" sz="1600" dirty="0" smtClean="0"/>
            </a:b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smtClean="0">
                <a:latin typeface="ＭＳ ゴシック" panose="020B0609070205080204" pitchFamily="49" charset="-128"/>
                <a:ea typeface="ＭＳ ゴシック" panose="020B0609070205080204" pitchFamily="49" charset="-128"/>
              </a:rPr>
              <a:t>wget</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hlinkClick r:id="rId4"/>
              </a:rPr>
              <a:t>http</a:t>
            </a:r>
            <a:r>
              <a:rPr lang="en-US" altLang="ja-JP" sz="1600" dirty="0">
                <a:latin typeface="ＭＳ ゴシック" panose="020B0609070205080204" pitchFamily="49" charset="-128"/>
                <a:ea typeface="ＭＳ ゴシック" panose="020B0609070205080204" pitchFamily="49" charset="-128"/>
                <a:hlinkClick r:id="rId4"/>
              </a:rPr>
              <a:t>://opencv.org/wp-content/themes/opencv/images/logo.png</a:t>
            </a:r>
            <a:r>
              <a:rPr lang="en-US" altLang="ja-JP" sz="1600" dirty="0" smtClean="0"/>
              <a:t/>
            </a:r>
            <a:br>
              <a:rPr lang="en-US" altLang="ja-JP" sz="1600" dirty="0" smtClean="0"/>
            </a:br>
            <a:r>
              <a:rPr lang="en-US" altLang="ja-JP" sz="1600" dirty="0" smtClean="0">
                <a:latin typeface="ＭＳ ゴシック" panose="020B0609070205080204" pitchFamily="49" charset="-128"/>
                <a:ea typeface="ＭＳ ゴシック" panose="020B0609070205080204" pitchFamily="49" charset="-128"/>
              </a:rPr>
              <a:t>$ convert </a:t>
            </a:r>
            <a:r>
              <a:rPr lang="en-US" altLang="ja-JP" sz="1600" dirty="0">
                <a:latin typeface="ＭＳ ゴシック" panose="020B0609070205080204" pitchFamily="49" charset="-128"/>
                <a:ea typeface="ＭＳ ゴシック" panose="020B0609070205080204" pitchFamily="49" charset="-128"/>
              </a:rPr>
              <a:t>-chop 10000x10000+82+76 logo.png </a:t>
            </a:r>
            <a:r>
              <a:rPr lang="en-US" altLang="ja-JP" sz="1600" dirty="0" smtClean="0">
                <a:latin typeface="ＭＳ ゴシック" panose="020B0609070205080204" pitchFamily="49" charset="-128"/>
                <a:ea typeface="ＭＳ ゴシック" panose="020B0609070205080204" pitchFamily="49" charset="-128"/>
              </a:rPr>
              <a:t>OpenCV-logo.png</a:t>
            </a:r>
          </a:p>
          <a:p>
            <a:pPr lvl="1"/>
            <a:r>
              <a:rPr lang="ja-JP" altLang="en-US" sz="1600" dirty="0" smtClean="0"/>
              <a:t>検出</a:t>
            </a:r>
            <a:r>
              <a:rPr lang="ja-JP" altLang="en-US" sz="1600" dirty="0"/>
              <a:t>対象の画像を機械的に</a:t>
            </a:r>
            <a:r>
              <a:rPr lang="ja-JP" altLang="en-US" sz="1600" dirty="0" smtClean="0"/>
              <a:t>変形し、ポジティブ</a:t>
            </a:r>
            <a:r>
              <a:rPr lang="ja-JP" altLang="en-US" sz="1600" dirty="0"/>
              <a:t>画像</a:t>
            </a:r>
            <a:r>
              <a:rPr lang="ja-JP" altLang="en-US" sz="1600" dirty="0" smtClean="0"/>
              <a:t>を複数生成 </a:t>
            </a:r>
            <a:r>
              <a:rPr lang="en-US" altLang="ja-JP" sz="1600" dirty="0" smtClean="0"/>
              <a:t>(4000</a:t>
            </a:r>
            <a:r>
              <a:rPr lang="ja-JP" altLang="en-US" sz="1600" dirty="0" smtClean="0"/>
              <a:t>枚</a:t>
            </a:r>
            <a:r>
              <a:rPr lang="en-US" altLang="ja-JP" sz="1600" dirty="0" smtClean="0"/>
              <a:t>)</a:t>
            </a:r>
            <a:r>
              <a:rPr lang="en-US" altLang="ja-JP" sz="1600" dirty="0"/>
              <a:t/>
            </a:r>
            <a:br>
              <a:rPr lang="en-US" altLang="ja-JP" sz="1600" dirty="0"/>
            </a:b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smtClean="0">
                <a:latin typeface="ＭＳ ゴシック" panose="020B0609070205080204" pitchFamily="49" charset="-128"/>
                <a:ea typeface="ＭＳ ゴシック" panose="020B0609070205080204" pitchFamily="49" charset="-128"/>
              </a:rPr>
              <a:t>opencv_createsamples</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vec</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solidFill>
                  <a:schemeClr val="accent6"/>
                </a:solidFill>
                <a:latin typeface="ＭＳ ゴシック" panose="020B0609070205080204" pitchFamily="49" charset="-128"/>
                <a:ea typeface="ＭＳ ゴシック" panose="020B0609070205080204" pitchFamily="49" charset="-128"/>
              </a:rPr>
              <a:t>OpenCV-logo.vec</a:t>
            </a:r>
            <a:r>
              <a:rPr lang="en-US" altLang="ja-JP" sz="1600" dirty="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a:t>
            </a:r>
            <a:br>
              <a:rPr lang="en-US" altLang="ja-JP" sz="1600" dirty="0" smtClean="0">
                <a:latin typeface="ＭＳ ゴシック" panose="020B0609070205080204" pitchFamily="49" charset="-128"/>
                <a:ea typeface="ＭＳ ゴシック" panose="020B0609070205080204" pitchFamily="49" charset="-128"/>
              </a:rPr>
            </a:b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img</a:t>
            </a:r>
            <a:r>
              <a:rPr lang="en-US" altLang="ja-JP" sz="1600" dirty="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OpenCV-logo.png –</a:t>
            </a:r>
            <a:r>
              <a:rPr lang="en-US" altLang="ja-JP" sz="1600" dirty="0" err="1" smtClean="0">
                <a:latin typeface="ＭＳ ゴシック" panose="020B0609070205080204" pitchFamily="49" charset="-128"/>
                <a:ea typeface="ＭＳ ゴシック" panose="020B0609070205080204" pitchFamily="49" charset="-128"/>
              </a:rPr>
              <a:t>bg</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smtClean="0">
                <a:solidFill>
                  <a:srgbClr val="00B050"/>
                </a:solidFill>
                <a:latin typeface="ＭＳ ゴシック" panose="020B0609070205080204" pitchFamily="49" charset="-128"/>
                <a:ea typeface="ＭＳ ゴシック" panose="020B0609070205080204" pitchFamily="49" charset="-128"/>
              </a:rPr>
              <a:t>bg.txt</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smtClean="0">
                <a:latin typeface="ＭＳ ゴシック" panose="020B0609070205080204" pitchFamily="49" charset="-128"/>
                <a:ea typeface="ＭＳ ゴシック" panose="020B0609070205080204" pitchFamily="49" charset="-128"/>
              </a:rPr>
              <a:t>num</a:t>
            </a:r>
            <a:r>
              <a:rPr lang="en-US" altLang="ja-JP" sz="1600" dirty="0" smtClean="0">
                <a:latin typeface="ＭＳ ゴシック" panose="020B0609070205080204" pitchFamily="49" charset="-128"/>
                <a:ea typeface="ＭＳ ゴシック" panose="020B0609070205080204" pitchFamily="49" charset="-128"/>
              </a:rPr>
              <a:t> 4000</a:t>
            </a:r>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56</a:t>
            </a:fld>
            <a:endParaRPr lang="ja-JP" altLang="en-US" dirty="0">
              <a:solidFill>
                <a:srgbClr val="898989"/>
              </a:solidFill>
            </a:endParaRPr>
          </a:p>
        </p:txBody>
      </p:sp>
      <p:grpSp>
        <p:nvGrpSpPr>
          <p:cNvPr id="12" name="グループ化 11"/>
          <p:cNvGrpSpPr/>
          <p:nvPr/>
        </p:nvGrpSpPr>
        <p:grpSpPr>
          <a:xfrm>
            <a:off x="1331640" y="2636912"/>
            <a:ext cx="7339011" cy="720000"/>
            <a:chOff x="1331640" y="2925024"/>
            <a:chExt cx="7339011" cy="720000"/>
          </a:xfrm>
        </p:grpSpPr>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1640" y="2925024"/>
              <a:ext cx="903765" cy="720000"/>
            </a:xfrm>
            <a:prstGeom prst="rect">
              <a:avLst/>
            </a:prstGeom>
          </p:spPr>
        </p:pic>
        <p:pic>
          <p:nvPicPr>
            <p:cNvPr id="3" name="図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4232" y="2925024"/>
              <a:ext cx="645600" cy="720000"/>
            </a:xfrm>
            <a:prstGeom prst="rect">
              <a:avLst/>
            </a:prstGeom>
          </p:spPr>
        </p:pic>
        <p:pic>
          <p:nvPicPr>
            <p:cNvPr id="5" name="図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5936" y="2925024"/>
              <a:ext cx="720000" cy="720000"/>
            </a:xfrm>
            <a:prstGeom prst="rect">
              <a:avLst/>
            </a:prstGeom>
          </p:spPr>
        </p:pic>
        <p:pic>
          <p:nvPicPr>
            <p:cNvPr id="6" name="図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37951" y="2925024"/>
              <a:ext cx="1830193" cy="720000"/>
            </a:xfrm>
            <a:prstGeom prst="rect">
              <a:avLst/>
            </a:prstGeom>
          </p:spPr>
        </p:pic>
        <p:pic>
          <p:nvPicPr>
            <p:cNvPr id="7" name="図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68144" y="2925024"/>
              <a:ext cx="752613" cy="720000"/>
            </a:xfrm>
            <a:prstGeom prst="rect">
              <a:avLst/>
            </a:prstGeom>
          </p:spPr>
        </p:pic>
        <p:pic>
          <p:nvPicPr>
            <p:cNvPr id="8" name="図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32240" y="2925024"/>
              <a:ext cx="960000" cy="720000"/>
            </a:xfrm>
            <a:prstGeom prst="rect">
              <a:avLst/>
            </a:prstGeom>
          </p:spPr>
        </p:pic>
        <p:pic>
          <p:nvPicPr>
            <p:cNvPr id="9" name="図 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74386" y="2925024"/>
              <a:ext cx="896265" cy="720000"/>
            </a:xfrm>
            <a:prstGeom prst="rect">
              <a:avLst/>
            </a:prstGeom>
          </p:spPr>
        </p:pic>
      </p:grpSp>
      <p:pic>
        <p:nvPicPr>
          <p:cNvPr id="13" name="図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41460" y="5157192"/>
            <a:ext cx="1245339" cy="1154216"/>
          </a:xfrm>
          <a:prstGeom prst="rect">
            <a:avLst/>
          </a:prstGeom>
        </p:spPr>
      </p:pic>
    </p:spTree>
    <p:extLst>
      <p:ext uri="{BB962C8B-B14F-4D97-AF65-F5344CB8AC3E}">
        <p14:creationId xmlns:p14="http://schemas.microsoft.com/office/powerpoint/2010/main" val="10854288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title"/>
          </p:nvPr>
        </p:nvSpPr>
        <p:spPr>
          <a:xfrm>
            <a:off x="457200" y="274638"/>
            <a:ext cx="8229600" cy="850900"/>
          </a:xfrm>
        </p:spPr>
        <p:txBody>
          <a:bodyPr/>
          <a:lstStyle/>
          <a:p>
            <a:pPr algn="l"/>
            <a:r>
              <a:rPr lang="ja-JP" altLang="en-US" sz="4000" dirty="0" smtClean="0"/>
              <a:t>学習</a:t>
            </a:r>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2000" dirty="0" smtClean="0"/>
              <a:t>学習</a:t>
            </a:r>
            <a:endParaRPr lang="en-US" altLang="ja-JP" sz="2000" dirty="0" smtClean="0"/>
          </a:p>
          <a:p>
            <a:pPr lvl="1"/>
            <a:r>
              <a:rPr lang="en-US" altLang="ja-JP" sz="1600" dirty="0" err="1" smtClean="0"/>
              <a:t>opencv_traincascade</a:t>
            </a:r>
            <a:r>
              <a:rPr lang="ja-JP" altLang="en-US" sz="1600" dirty="0" smtClean="0"/>
              <a:t>を使用して学習</a:t>
            </a:r>
            <a:r>
              <a:rPr lang="en-US" altLang="ja-JP" sz="1600" dirty="0" smtClean="0"/>
              <a:t/>
            </a:r>
            <a:br>
              <a:rPr lang="en-US" altLang="ja-JP" sz="1600" dirty="0" smtClean="0"/>
            </a:b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smtClean="0">
                <a:latin typeface="ＭＳ ゴシック" panose="020B0609070205080204" pitchFamily="49" charset="-128"/>
                <a:ea typeface="ＭＳ ゴシック" panose="020B0609070205080204" pitchFamily="49" charset="-128"/>
              </a:rPr>
              <a:t>mkdir</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smtClean="0">
                <a:latin typeface="ＭＳ ゴシック" panose="020B0609070205080204" pitchFamily="49" charset="-128"/>
                <a:ea typeface="ＭＳ ゴシック" panose="020B0609070205080204" pitchFamily="49" charset="-128"/>
              </a:rPr>
              <a:t>OpenCV</a:t>
            </a:r>
            <a:r>
              <a:rPr lang="en-US" altLang="ja-JP" sz="1600" dirty="0" smtClean="0">
                <a:latin typeface="ＭＳ ゴシック" panose="020B0609070205080204" pitchFamily="49" charset="-128"/>
                <a:ea typeface="ＭＳ ゴシック" panose="020B0609070205080204" pitchFamily="49" charset="-128"/>
              </a:rPr>
              <a:t>-logo</a:t>
            </a:r>
            <a:br>
              <a:rPr lang="en-US" altLang="ja-JP" sz="1600" dirty="0" smtClean="0">
                <a:latin typeface="ＭＳ ゴシック" panose="020B0609070205080204" pitchFamily="49" charset="-128"/>
                <a:ea typeface="ＭＳ ゴシック" panose="020B0609070205080204" pitchFamily="49" charset="-128"/>
              </a:rPr>
            </a:b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smtClean="0">
                <a:latin typeface="ＭＳ ゴシック" panose="020B0609070205080204" pitchFamily="49" charset="-128"/>
                <a:ea typeface="ＭＳ ゴシック" panose="020B0609070205080204" pitchFamily="49" charset="-128"/>
              </a:rPr>
              <a:t>opencv_traincascade</a:t>
            </a:r>
            <a:r>
              <a:rPr lang="en-US" altLang="ja-JP" sz="1600" dirty="0" smtClean="0">
                <a:latin typeface="ＭＳ ゴシック" panose="020B0609070205080204" pitchFamily="49" charset="-128"/>
                <a:ea typeface="ＭＳ ゴシック" panose="020B0609070205080204" pitchFamily="49" charset="-128"/>
              </a:rPr>
              <a:t> -data </a:t>
            </a:r>
            <a:r>
              <a:rPr lang="en-US" altLang="ja-JP" sz="1600" dirty="0" err="1" smtClean="0">
                <a:latin typeface="ＭＳ ゴシック" panose="020B0609070205080204" pitchFamily="49" charset="-128"/>
                <a:ea typeface="ＭＳ ゴシック" panose="020B0609070205080204" pitchFamily="49" charset="-128"/>
              </a:rPr>
              <a:t>OpenCV</a:t>
            </a:r>
            <a:r>
              <a:rPr lang="en-US" altLang="ja-JP" sz="1600" dirty="0" smtClean="0">
                <a:latin typeface="ＭＳ ゴシック" panose="020B0609070205080204" pitchFamily="49" charset="-128"/>
                <a:ea typeface="ＭＳ ゴシック" panose="020B0609070205080204" pitchFamily="49" charset="-128"/>
              </a:rPr>
              <a:t>-logo -</a:t>
            </a:r>
            <a:r>
              <a:rPr lang="en-US" altLang="ja-JP" sz="1600" dirty="0" err="1" smtClean="0">
                <a:latin typeface="ＭＳ ゴシック" panose="020B0609070205080204" pitchFamily="49" charset="-128"/>
                <a:ea typeface="ＭＳ ゴシック" panose="020B0609070205080204" pitchFamily="49" charset="-128"/>
              </a:rPr>
              <a:t>vec</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smtClean="0">
                <a:solidFill>
                  <a:schemeClr val="accent6"/>
                </a:solidFill>
                <a:latin typeface="ＭＳ ゴシック" panose="020B0609070205080204" pitchFamily="49" charset="-128"/>
                <a:ea typeface="ＭＳ ゴシック" panose="020B0609070205080204" pitchFamily="49" charset="-128"/>
              </a:rPr>
              <a:t>OpenCV-logo.vec</a:t>
            </a:r>
            <a:r>
              <a:rPr lang="en-US" altLang="ja-JP" sz="1600" dirty="0" smtClean="0">
                <a:latin typeface="ＭＳ ゴシック" panose="020B0609070205080204" pitchFamily="49" charset="-128"/>
                <a:ea typeface="ＭＳ ゴシック" panose="020B0609070205080204" pitchFamily="49" charset="-128"/>
              </a:rPr>
              <a:t> \</a:t>
            </a:r>
            <a:br>
              <a:rPr lang="en-US" altLang="ja-JP" sz="1600" dirty="0" smtClean="0">
                <a:latin typeface="ＭＳ ゴシック" panose="020B0609070205080204" pitchFamily="49" charset="-128"/>
                <a:ea typeface="ＭＳ ゴシック" panose="020B0609070205080204" pitchFamily="49" charset="-128"/>
              </a:rPr>
            </a:br>
            <a:r>
              <a:rPr lang="en-US" altLang="ja-JP" sz="1600" dirty="0">
                <a:latin typeface="ＭＳ ゴシック" panose="020B0609070205080204" pitchFamily="49" charset="-128"/>
                <a:ea typeface="ＭＳ ゴシック" panose="020B0609070205080204" pitchFamily="49" charset="-128"/>
              </a:rPr>
              <a:t> </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smtClean="0">
                <a:latin typeface="ＭＳ ゴシック" panose="020B0609070205080204" pitchFamily="49" charset="-128"/>
                <a:ea typeface="ＭＳ ゴシック" panose="020B0609070205080204" pitchFamily="49" charset="-128"/>
              </a:rPr>
              <a:t>numPos</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a:latin typeface="ＭＳ ゴシック" panose="020B0609070205080204" pitchFamily="49" charset="-128"/>
                <a:ea typeface="ＭＳ ゴシック" panose="020B0609070205080204" pitchFamily="49" charset="-128"/>
              </a:rPr>
              <a:t>3</a:t>
            </a:r>
            <a:r>
              <a:rPr lang="en-US" altLang="ja-JP" sz="1600" dirty="0" smtClean="0">
                <a:latin typeface="ＭＳ ゴシック" panose="020B0609070205080204" pitchFamily="49" charset="-128"/>
                <a:ea typeface="ＭＳ ゴシック" panose="020B0609070205080204" pitchFamily="49" charset="-128"/>
              </a:rPr>
              <a:t>000 -</a:t>
            </a:r>
            <a:r>
              <a:rPr lang="en-US" altLang="ja-JP" sz="1600" dirty="0" err="1" smtClean="0">
                <a:latin typeface="ＭＳ ゴシック" panose="020B0609070205080204" pitchFamily="49" charset="-128"/>
                <a:ea typeface="ＭＳ ゴシック" panose="020B0609070205080204" pitchFamily="49" charset="-128"/>
              </a:rPr>
              <a:t>numNeg</a:t>
            </a:r>
            <a:r>
              <a:rPr lang="en-US" altLang="ja-JP" sz="1600" dirty="0" smtClean="0">
                <a:latin typeface="ＭＳ ゴシック" panose="020B0609070205080204" pitchFamily="49" charset="-128"/>
                <a:ea typeface="ＭＳ ゴシック" panose="020B0609070205080204" pitchFamily="49" charset="-128"/>
              </a:rPr>
              <a:t> 3060 -bg </a:t>
            </a:r>
            <a:r>
              <a:rPr lang="en-US" altLang="ja-JP" sz="1600" dirty="0" smtClean="0">
                <a:solidFill>
                  <a:srgbClr val="00B050"/>
                </a:solidFill>
                <a:latin typeface="ＭＳ ゴシック" panose="020B0609070205080204" pitchFamily="49" charset="-128"/>
                <a:ea typeface="ＭＳ ゴシック" panose="020B0609070205080204" pitchFamily="49" charset="-128"/>
              </a:rPr>
              <a:t>bg.txt</a:t>
            </a:r>
            <a:r>
              <a:rPr lang="en-US" altLang="ja-JP" sz="1600" dirty="0" smtClean="0">
                <a:latin typeface="ＭＳ ゴシック" panose="020B0609070205080204" pitchFamily="49" charset="-128"/>
                <a:ea typeface="ＭＳ ゴシック" panose="020B0609070205080204" pitchFamily="49" charset="-128"/>
              </a:rPr>
              <a:t> -</a:t>
            </a:r>
            <a:r>
              <a:rPr lang="en-US" altLang="ja-JP" sz="1600" dirty="0" err="1" smtClean="0">
                <a:latin typeface="ＭＳ ゴシック" panose="020B0609070205080204" pitchFamily="49" charset="-128"/>
                <a:ea typeface="ＭＳ ゴシック" panose="020B0609070205080204" pitchFamily="49" charset="-128"/>
              </a:rPr>
              <a:t>featureType</a:t>
            </a:r>
            <a:r>
              <a:rPr lang="en-US" altLang="ja-JP" sz="1600" dirty="0" smtClean="0">
                <a:latin typeface="ＭＳ ゴシック" panose="020B0609070205080204" pitchFamily="49" charset="-128"/>
                <a:ea typeface="ＭＳ ゴシック" panose="020B0609070205080204" pitchFamily="49" charset="-128"/>
              </a:rPr>
              <a:t> HAAR -mode ALL</a:t>
            </a:r>
          </a:p>
          <a:p>
            <a:pPr marL="914400" lvl="2" indent="0">
              <a:buNone/>
            </a:pPr>
            <a:r>
              <a:rPr lang="ja-JP" altLang="en-US" sz="1200" dirty="0" smtClean="0"/>
              <a:t>（</a:t>
            </a:r>
            <a:r>
              <a:rPr lang="en-US" altLang="ja-JP" sz="1200" dirty="0" err="1" smtClean="0"/>
              <a:t>vec</a:t>
            </a:r>
            <a:r>
              <a:rPr lang="ja-JP" altLang="en-US" sz="1200" dirty="0" smtClean="0"/>
              <a:t>ファイル内の画像枚数の</a:t>
            </a:r>
            <a:r>
              <a:rPr lang="en-US" altLang="ja-JP" sz="1200" dirty="0" smtClean="0"/>
              <a:t>8</a:t>
            </a:r>
            <a:r>
              <a:rPr lang="ja-JP" altLang="en-US" sz="1200" dirty="0" smtClean="0"/>
              <a:t>割程度しか使用できないため</a:t>
            </a:r>
            <a:r>
              <a:rPr lang="en-US" altLang="ja-JP" sz="1200" dirty="0" smtClean="0"/>
              <a:t> –</a:t>
            </a:r>
            <a:r>
              <a:rPr lang="en-US" altLang="ja-JP" sz="1200" dirty="0" err="1" smtClean="0"/>
              <a:t>numPos</a:t>
            </a:r>
            <a:r>
              <a:rPr lang="en-US" altLang="ja-JP" sz="1200" dirty="0" smtClean="0"/>
              <a:t> 3000 </a:t>
            </a:r>
            <a:r>
              <a:rPr lang="ja-JP" altLang="en-US" sz="1200" dirty="0" smtClean="0"/>
              <a:t>を指定）</a:t>
            </a:r>
            <a:endParaRPr lang="en-US" altLang="ja-JP" sz="1200" dirty="0" smtClean="0"/>
          </a:p>
          <a:p>
            <a:pPr lvl="1"/>
            <a:r>
              <a:rPr lang="en-US" altLang="ja-JP" sz="1600" dirty="0" smtClean="0"/>
              <a:t>-data </a:t>
            </a:r>
            <a:r>
              <a:rPr lang="ja-JP" altLang="en-US" sz="1600" dirty="0" smtClean="0"/>
              <a:t>で指定したディレクトリ内の </a:t>
            </a:r>
            <a:r>
              <a:rPr lang="en-US" altLang="ja-JP" sz="1600" dirty="0" smtClean="0">
                <a:solidFill>
                  <a:srgbClr val="FF0000"/>
                </a:solidFill>
              </a:rPr>
              <a:t>cascade.xml </a:t>
            </a:r>
            <a:r>
              <a:rPr lang="ja-JP" altLang="en-US" sz="1600" dirty="0" smtClean="0"/>
              <a:t>が分類器となる</a:t>
            </a:r>
            <a:endParaRPr lang="en-US" altLang="ja-JP" sz="1600" dirty="0" smtClean="0"/>
          </a:p>
          <a:p>
            <a:endParaRPr lang="en-US" altLang="ja-JP" sz="2000" dirty="0" smtClean="0"/>
          </a:p>
          <a:p>
            <a:r>
              <a:rPr lang="ja-JP" altLang="en-US" sz="2000" dirty="0" smtClean="0"/>
              <a:t>学習結果を用いてオブジェクト検出</a:t>
            </a:r>
            <a:endParaRPr lang="en-US" altLang="ja-JP" sz="2000" dirty="0" smtClean="0"/>
          </a:p>
          <a:p>
            <a:pPr lvl="1"/>
            <a:r>
              <a:rPr lang="ja-JP" altLang="en-US" sz="1600" dirty="0" smtClean="0"/>
              <a:t> </a:t>
            </a:r>
            <a:r>
              <a:rPr lang="en-US" altLang="ja-JP" sz="1600" dirty="0" smtClean="0">
                <a:solidFill>
                  <a:srgbClr val="FF0000"/>
                </a:solidFill>
              </a:rPr>
              <a:t>cascade.xml</a:t>
            </a:r>
            <a:r>
              <a:rPr lang="en-US" altLang="ja-JP" sz="1600" dirty="0" smtClean="0"/>
              <a:t> </a:t>
            </a:r>
            <a:r>
              <a:rPr lang="ja-JP" altLang="en-US" sz="1600" dirty="0" smtClean="0"/>
              <a:t>を用いて検出</a:t>
            </a:r>
            <a:endParaRPr lang="en-US" altLang="ja-JP" sz="1600" dirty="0" smtClean="0"/>
          </a:p>
          <a:p>
            <a:pPr marL="457200" lvl="1" indent="0">
              <a:buNone/>
            </a:pPr>
            <a:endParaRPr lang="en-US" altLang="ja-JP" sz="1600" dirty="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57</a:t>
            </a:fld>
            <a:endParaRPr lang="ja-JP" altLang="en-US">
              <a:solidFill>
                <a:srgbClr val="898989"/>
              </a:solidFill>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6800" y="3428725"/>
            <a:ext cx="3840000" cy="2880000"/>
          </a:xfrm>
          <a:prstGeom prst="rect">
            <a:avLst/>
          </a:prstGeom>
        </p:spPr>
      </p:pic>
    </p:spTree>
    <p:extLst>
      <p:ext uri="{BB962C8B-B14F-4D97-AF65-F5344CB8AC3E}">
        <p14:creationId xmlns:p14="http://schemas.microsoft.com/office/powerpoint/2010/main" val="1798874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title"/>
          </p:nvPr>
        </p:nvSpPr>
        <p:spPr>
          <a:xfrm>
            <a:off x="457200" y="274638"/>
            <a:ext cx="8229600" cy="850900"/>
          </a:xfrm>
        </p:spPr>
        <p:txBody>
          <a:bodyPr/>
          <a:lstStyle/>
          <a:p>
            <a:pPr algn="l"/>
            <a:r>
              <a:rPr lang="ja-JP" altLang="en-US" sz="4000" dirty="0" smtClean="0"/>
              <a:t>参考文献</a:t>
            </a:r>
          </a:p>
        </p:txBody>
      </p:sp>
      <p:sp>
        <p:nvSpPr>
          <p:cNvPr id="3075" name="コンテンツ プレースホルダ 2"/>
          <p:cNvSpPr>
            <a:spLocks noGrp="1"/>
          </p:cNvSpPr>
          <p:nvPr>
            <p:ph idx="1"/>
          </p:nvPr>
        </p:nvSpPr>
        <p:spPr>
          <a:xfrm>
            <a:off x="457200" y="1268413"/>
            <a:ext cx="8229600" cy="5040312"/>
          </a:xfrm>
        </p:spPr>
        <p:txBody>
          <a:bodyPr/>
          <a:lstStyle/>
          <a:p>
            <a:r>
              <a:rPr lang="en-US" altLang="ja-JP" sz="2400" dirty="0" smtClean="0"/>
              <a:t>WEB</a:t>
            </a:r>
            <a:r>
              <a:rPr lang="ja-JP" altLang="en-US" sz="2400" dirty="0" smtClean="0"/>
              <a:t>ページ</a:t>
            </a:r>
            <a:endParaRPr lang="en-US" altLang="ja-JP" sz="2400" dirty="0"/>
          </a:p>
          <a:p>
            <a:pPr lvl="1"/>
            <a:r>
              <a:rPr lang="en-US" altLang="ja-JP" sz="2000" dirty="0" err="1"/>
              <a:t>OpenCV</a:t>
            </a:r>
            <a:r>
              <a:rPr lang="ja-JP" altLang="en-US" sz="2000" dirty="0"/>
              <a:t>サイト</a:t>
            </a:r>
            <a:endParaRPr lang="en-US" altLang="ja-JP" sz="2000" dirty="0">
              <a:hlinkClick r:id="rId3"/>
            </a:endParaRPr>
          </a:p>
          <a:p>
            <a:pPr marL="914400" lvl="2" indent="0">
              <a:buNone/>
            </a:pPr>
            <a:r>
              <a:rPr lang="en-US" altLang="ja-JP" sz="1800" dirty="0">
                <a:hlinkClick r:id="rId3"/>
              </a:rPr>
              <a:t>http://opencv.org/</a:t>
            </a:r>
            <a:endParaRPr lang="en-US" altLang="ja-JP" sz="1800" dirty="0"/>
          </a:p>
          <a:p>
            <a:pPr marL="914400" lvl="2" indent="0">
              <a:buNone/>
            </a:pPr>
            <a:r>
              <a:rPr lang="en-US" altLang="ja-JP" sz="1800" dirty="0">
                <a:hlinkClick r:id="rId4"/>
              </a:rPr>
              <a:t>http://docs.opencv.org/</a:t>
            </a:r>
            <a:r>
              <a:rPr lang="ja-JP" altLang="en-US" sz="1800" dirty="0"/>
              <a:t>   </a:t>
            </a:r>
            <a:r>
              <a:rPr lang="en-US" altLang="ja-JP" sz="1800" dirty="0"/>
              <a:t>(API</a:t>
            </a:r>
            <a:r>
              <a:rPr lang="ja-JP" altLang="en-US" sz="1800" dirty="0"/>
              <a:t>リファレンスやユーザガイド等</a:t>
            </a:r>
            <a:r>
              <a:rPr lang="en-US" altLang="ja-JP" sz="1800" dirty="0"/>
              <a:t>)</a:t>
            </a:r>
          </a:p>
          <a:p>
            <a:pPr lvl="1"/>
            <a:r>
              <a:rPr lang="en-US" altLang="ja-JP" sz="2000" dirty="0" err="1"/>
              <a:t>OpenCV</a:t>
            </a:r>
            <a:r>
              <a:rPr lang="ja-JP" altLang="en-US" sz="2000" dirty="0"/>
              <a:t>日本語サイト</a:t>
            </a:r>
            <a:endParaRPr lang="en-US" altLang="ja-JP" sz="2000" dirty="0">
              <a:hlinkClick r:id="rId5"/>
            </a:endParaRPr>
          </a:p>
          <a:p>
            <a:pPr marL="914400" lvl="2" indent="0">
              <a:buNone/>
            </a:pPr>
            <a:r>
              <a:rPr lang="en-US" altLang="ja-JP" sz="1800" dirty="0">
                <a:hlinkClick r:id="rId5"/>
              </a:rPr>
              <a:t>http://opencv.jp/</a:t>
            </a:r>
            <a:endParaRPr lang="en-US" altLang="ja-JP" sz="1800" dirty="0"/>
          </a:p>
          <a:p>
            <a:r>
              <a:rPr lang="ja-JP" altLang="en-US" sz="2400" dirty="0" smtClean="0"/>
              <a:t>書籍</a:t>
            </a:r>
            <a:endParaRPr lang="en-US" altLang="ja-JP" sz="2400" dirty="0"/>
          </a:p>
          <a:p>
            <a:pPr lvl="1"/>
            <a:r>
              <a:rPr lang="en-US" altLang="ja-JP" sz="2000" dirty="0" err="1"/>
              <a:t>OpenCV</a:t>
            </a:r>
            <a:r>
              <a:rPr lang="en-US" altLang="ja-JP" sz="2000" dirty="0"/>
              <a:t> 2 </a:t>
            </a:r>
            <a:r>
              <a:rPr lang="ja-JP" altLang="ja-JP" sz="2000" dirty="0"/>
              <a:t>プログラミンングブック製作チーム 著</a:t>
            </a:r>
            <a:r>
              <a:rPr lang="en-US" altLang="ja-JP" sz="2000" dirty="0"/>
              <a:t>, </a:t>
            </a:r>
            <a:r>
              <a:rPr lang="en-US" altLang="ja-JP" sz="2000" dirty="0" smtClean="0"/>
              <a:t/>
            </a:r>
            <a:br>
              <a:rPr lang="en-US" altLang="ja-JP" sz="2000" dirty="0" smtClean="0"/>
            </a:br>
            <a:r>
              <a:rPr lang="en-US" altLang="ja-JP" sz="2000" dirty="0" err="1" smtClean="0"/>
              <a:t>OpenCV</a:t>
            </a:r>
            <a:r>
              <a:rPr lang="en-US" altLang="ja-JP" sz="2000" dirty="0" smtClean="0"/>
              <a:t> </a:t>
            </a:r>
            <a:r>
              <a:rPr lang="en-US" altLang="ja-JP" sz="2000" dirty="0"/>
              <a:t>2 </a:t>
            </a:r>
            <a:r>
              <a:rPr lang="ja-JP" altLang="ja-JP" sz="2000" dirty="0"/>
              <a:t>プログラミンングブック</a:t>
            </a:r>
            <a:r>
              <a:rPr lang="en-US" altLang="ja-JP" sz="2000" dirty="0"/>
              <a:t> / </a:t>
            </a:r>
            <a:r>
              <a:rPr lang="en-US" altLang="ja-JP" sz="2000" dirty="0" err="1"/>
              <a:t>OpenCV</a:t>
            </a:r>
            <a:r>
              <a:rPr lang="en-US" altLang="ja-JP" sz="2000" dirty="0"/>
              <a:t> 2.2/2.3</a:t>
            </a:r>
            <a:r>
              <a:rPr lang="ja-JP" altLang="ja-JP" sz="2000" dirty="0"/>
              <a:t>対応</a:t>
            </a:r>
            <a:r>
              <a:rPr lang="en-US" altLang="ja-JP" sz="2000" dirty="0" smtClean="0"/>
              <a:t>,</a:t>
            </a:r>
            <a:br>
              <a:rPr lang="en-US" altLang="ja-JP" sz="2000" dirty="0" smtClean="0"/>
            </a:br>
            <a:r>
              <a:rPr lang="en-US" altLang="ja-JP" sz="2000" dirty="0" smtClean="0"/>
              <a:t> </a:t>
            </a:r>
            <a:r>
              <a:rPr lang="ja-JP" altLang="ja-JP" sz="2000" dirty="0"/>
              <a:t>マイナビ</a:t>
            </a:r>
            <a:r>
              <a:rPr lang="en-US" altLang="ja-JP" sz="2000" dirty="0"/>
              <a:t>, </a:t>
            </a:r>
            <a:r>
              <a:rPr lang="en-US" altLang="ja-JP" sz="2000" dirty="0" smtClean="0"/>
              <a:t>2011</a:t>
            </a:r>
            <a:endParaRPr lang="ja-JP" altLang="ja-JP" sz="2000" dirty="0" smtClean="0"/>
          </a:p>
          <a:p>
            <a:pPr lvl="1"/>
            <a:r>
              <a:rPr lang="ja-JP" altLang="ja-JP" sz="2000" dirty="0" smtClean="0"/>
              <a:t>永田</a:t>
            </a:r>
            <a:r>
              <a:rPr lang="ja-JP" altLang="ja-JP" sz="2000" dirty="0"/>
              <a:t>雅人 著</a:t>
            </a:r>
            <a:r>
              <a:rPr lang="en-US" altLang="ja-JP" sz="2000" dirty="0"/>
              <a:t>, </a:t>
            </a:r>
            <a:r>
              <a:rPr lang="ja-JP" altLang="ja-JP" sz="2000" dirty="0"/>
              <a:t>実践</a:t>
            </a:r>
            <a:r>
              <a:rPr lang="en-US" altLang="ja-JP" sz="2000" dirty="0"/>
              <a:t> </a:t>
            </a:r>
            <a:r>
              <a:rPr lang="en-US" altLang="ja-JP" sz="2000" dirty="0" err="1"/>
              <a:t>OpenCV</a:t>
            </a:r>
            <a:r>
              <a:rPr lang="en-US" altLang="ja-JP" sz="2000" dirty="0"/>
              <a:t> 2.4 </a:t>
            </a:r>
            <a:r>
              <a:rPr lang="ja-JP" altLang="ja-JP" sz="2000" dirty="0"/>
              <a:t>映像処理</a:t>
            </a:r>
            <a:r>
              <a:rPr lang="en-US" altLang="ja-JP" sz="2000" dirty="0"/>
              <a:t>&amp;</a:t>
            </a:r>
            <a:r>
              <a:rPr lang="ja-JP" altLang="ja-JP" sz="2000" dirty="0"/>
              <a:t>解析</a:t>
            </a:r>
            <a:r>
              <a:rPr lang="en-US" altLang="ja-JP" sz="2000" dirty="0"/>
              <a:t>, </a:t>
            </a:r>
            <a:r>
              <a:rPr lang="ja-JP" altLang="ja-JP" sz="2000" dirty="0"/>
              <a:t>カットシステム</a:t>
            </a:r>
            <a:r>
              <a:rPr lang="en-US" altLang="ja-JP" sz="2000" dirty="0"/>
              <a:t>, 2013</a:t>
            </a:r>
            <a:endParaRPr lang="ja-JP" altLang="ja-JP" sz="2000" dirty="0"/>
          </a:p>
          <a:p>
            <a:pPr lvl="1"/>
            <a:r>
              <a:rPr lang="en-US" altLang="ja-JP" sz="2000" dirty="0" smtClean="0"/>
              <a:t>Adrian </a:t>
            </a:r>
            <a:r>
              <a:rPr lang="en-US" altLang="ja-JP" sz="2000" dirty="0" err="1"/>
              <a:t>Kaehler</a:t>
            </a:r>
            <a:r>
              <a:rPr lang="en-US" altLang="ja-JP" sz="2000" dirty="0"/>
              <a:t>, Gary </a:t>
            </a:r>
            <a:r>
              <a:rPr lang="en-US" altLang="ja-JP" sz="2000" dirty="0" err="1"/>
              <a:t>Bradski</a:t>
            </a:r>
            <a:r>
              <a:rPr lang="en-US" altLang="ja-JP" sz="2000" dirty="0"/>
              <a:t> </a:t>
            </a:r>
            <a:r>
              <a:rPr lang="ja-JP" altLang="ja-JP" sz="2000" dirty="0"/>
              <a:t>著</a:t>
            </a:r>
            <a:r>
              <a:rPr lang="en-US" altLang="ja-JP" sz="2000" dirty="0"/>
              <a:t>, </a:t>
            </a:r>
            <a:r>
              <a:rPr lang="en-US" altLang="ja-JP" sz="2000" dirty="0" smtClean="0"/>
              <a:t/>
            </a:r>
            <a:br>
              <a:rPr lang="en-US" altLang="ja-JP" sz="2000" dirty="0" smtClean="0"/>
            </a:br>
            <a:r>
              <a:rPr lang="en-US" altLang="ja-JP" sz="2000" dirty="0" smtClean="0"/>
              <a:t>Learning </a:t>
            </a:r>
            <a:r>
              <a:rPr lang="en-US" altLang="ja-JP" sz="2000" dirty="0" err="1"/>
              <a:t>OpenCV</a:t>
            </a:r>
            <a:r>
              <a:rPr lang="en-US" altLang="ja-JP" sz="2000" dirty="0"/>
              <a:t> / Computer Vision in C++ with the </a:t>
            </a:r>
            <a:r>
              <a:rPr lang="en-US" altLang="ja-JP" sz="2000" dirty="0" err="1"/>
              <a:t>OpenCV</a:t>
            </a:r>
            <a:r>
              <a:rPr lang="en-US" altLang="ja-JP" sz="2000" dirty="0"/>
              <a:t> Library, </a:t>
            </a:r>
            <a:r>
              <a:rPr lang="en-US" altLang="ja-JP" sz="2000" dirty="0" smtClean="0"/>
              <a:t/>
            </a:r>
            <a:br>
              <a:rPr lang="en-US" altLang="ja-JP" sz="2000" dirty="0" smtClean="0"/>
            </a:br>
            <a:r>
              <a:rPr lang="en-US" altLang="ja-JP" sz="2000" dirty="0" smtClean="0"/>
              <a:t>O'Reilly </a:t>
            </a:r>
            <a:r>
              <a:rPr lang="en-US" altLang="ja-JP" sz="2000" dirty="0"/>
              <a:t>Media, </a:t>
            </a:r>
            <a:r>
              <a:rPr lang="en-US" altLang="ja-JP" sz="2000" dirty="0" smtClean="0"/>
              <a:t>2013</a:t>
            </a:r>
          </a:p>
          <a:p>
            <a:pPr lvl="1"/>
            <a:endParaRPr lang="en-US" altLang="ja-JP" dirty="0"/>
          </a:p>
          <a:p>
            <a:endParaRPr lang="en-US" altLang="ja-JP" dirty="0" smtClean="0">
              <a:latin typeface="ＭＳ ゴシック" panose="020B0609070205080204" pitchFamily="49" charset="-128"/>
              <a:ea typeface="ＭＳ ゴシック" panose="020B0609070205080204" pitchFamily="49" charset="-128"/>
            </a:endParaRPr>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58</a:t>
            </a:fld>
            <a:endParaRPr lang="ja-JP" altLang="en-US" dirty="0">
              <a:solidFill>
                <a:srgbClr val="898989"/>
              </a:solidFill>
            </a:endParaRPr>
          </a:p>
        </p:txBody>
      </p:sp>
    </p:spTree>
    <p:extLst>
      <p:ext uri="{BB962C8B-B14F-4D97-AF65-F5344CB8AC3E}">
        <p14:creationId xmlns:p14="http://schemas.microsoft.com/office/powerpoint/2010/main" val="149636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title"/>
          </p:nvPr>
        </p:nvSpPr>
        <p:spPr>
          <a:xfrm>
            <a:off x="457200" y="274638"/>
            <a:ext cx="8229600" cy="850900"/>
          </a:xfrm>
        </p:spPr>
        <p:txBody>
          <a:bodyPr/>
          <a:lstStyle/>
          <a:p>
            <a:pPr algn="l"/>
            <a:r>
              <a:rPr lang="ja-JP" altLang="en-US" sz="4000" dirty="0" smtClean="0"/>
              <a:t>主なモジュールと機能 </a:t>
            </a:r>
            <a:r>
              <a:rPr lang="en-US" altLang="ja-JP" sz="4000" dirty="0" smtClean="0"/>
              <a:t>(2/2)</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en-US" altLang="ja-JP" sz="2000" dirty="0" smtClean="0">
                <a:hlinkClick r:id="rId3"/>
              </a:rPr>
              <a:t>video</a:t>
            </a:r>
            <a:endParaRPr lang="en-US" altLang="ja-JP" sz="2000" dirty="0" smtClean="0"/>
          </a:p>
          <a:p>
            <a:pPr lvl="1"/>
            <a:r>
              <a:rPr lang="ja-JP" altLang="en-US" sz="1600" dirty="0" smtClean="0"/>
              <a:t>ビデオ解析</a:t>
            </a:r>
            <a:endParaRPr lang="en-US" altLang="ja-JP" sz="1600" dirty="0" smtClean="0"/>
          </a:p>
          <a:p>
            <a:r>
              <a:rPr lang="en-US" altLang="ja-JP" sz="2000" dirty="0" err="1" smtClean="0">
                <a:hlinkClick r:id="rId4"/>
              </a:rPr>
              <a:t>flann</a:t>
            </a:r>
            <a:endParaRPr lang="en-US" altLang="ja-JP" sz="2000" dirty="0" smtClean="0"/>
          </a:p>
          <a:p>
            <a:pPr lvl="1"/>
            <a:r>
              <a:rPr lang="ja-JP" altLang="en-US" sz="1600" dirty="0" smtClean="0"/>
              <a:t>クラスタリング</a:t>
            </a:r>
            <a:endParaRPr lang="en-US" altLang="ja-JP" sz="1600" dirty="0" smtClean="0"/>
          </a:p>
          <a:p>
            <a:pPr lvl="1"/>
            <a:r>
              <a:rPr lang="ja-JP" altLang="en-US" sz="1600" dirty="0" smtClean="0"/>
              <a:t>多次元</a:t>
            </a:r>
            <a:r>
              <a:rPr lang="ja-JP" altLang="en-US" sz="1600" dirty="0"/>
              <a:t>空間</a:t>
            </a:r>
            <a:r>
              <a:rPr lang="ja-JP" altLang="en-US" sz="1600" dirty="0" smtClean="0"/>
              <a:t>探索</a:t>
            </a:r>
            <a:endParaRPr lang="ja-JP" altLang="en-US" sz="1400" dirty="0"/>
          </a:p>
          <a:p>
            <a:r>
              <a:rPr lang="en-US" altLang="ja-JP" sz="2000" dirty="0">
                <a:hlinkClick r:id="rId5"/>
              </a:rPr>
              <a:t>f</a:t>
            </a:r>
            <a:r>
              <a:rPr lang="en-US" altLang="ja-JP" sz="2000" dirty="0" smtClean="0">
                <a:hlinkClick r:id="rId5"/>
              </a:rPr>
              <a:t>eatures2d</a:t>
            </a:r>
            <a:endParaRPr lang="en-US" altLang="ja-JP" sz="2000" dirty="0" smtClean="0"/>
          </a:p>
          <a:p>
            <a:pPr lvl="1"/>
            <a:r>
              <a:rPr lang="ja-JP" altLang="en-US" sz="1600" dirty="0" smtClean="0"/>
              <a:t>特徴検出</a:t>
            </a:r>
            <a:endParaRPr lang="en-US" altLang="ja-JP" sz="1600" dirty="0" smtClean="0"/>
          </a:p>
          <a:p>
            <a:pPr lvl="1"/>
            <a:r>
              <a:rPr lang="ja-JP" altLang="en-US" sz="1600" dirty="0" smtClean="0"/>
              <a:t>ディスクリプタ抽出</a:t>
            </a:r>
            <a:endParaRPr lang="en-US" altLang="ja-JP" sz="1600" dirty="0" smtClean="0"/>
          </a:p>
          <a:p>
            <a:r>
              <a:rPr lang="en-US" altLang="ja-JP" sz="2000" dirty="0" smtClean="0">
                <a:hlinkClick r:id="rId6"/>
              </a:rPr>
              <a:t>calib3d</a:t>
            </a:r>
            <a:endParaRPr lang="en-US" altLang="ja-JP" sz="2000" dirty="0" smtClean="0"/>
          </a:p>
          <a:p>
            <a:pPr lvl="1"/>
            <a:r>
              <a:rPr lang="ja-JP" altLang="en-US" sz="1600" dirty="0" smtClean="0"/>
              <a:t>カメラキャリブレーション</a:t>
            </a:r>
            <a:endParaRPr lang="en-US" altLang="ja-JP" sz="1600" dirty="0" smtClean="0"/>
          </a:p>
          <a:p>
            <a:pPr lvl="1"/>
            <a:r>
              <a:rPr lang="ja-JP" altLang="en-US" sz="1600" dirty="0" smtClean="0"/>
              <a:t>姿勢推定</a:t>
            </a:r>
            <a:endParaRPr lang="en-US" altLang="ja-JP" sz="1600" dirty="0" smtClean="0"/>
          </a:p>
          <a:p>
            <a:pPr lvl="1"/>
            <a:r>
              <a:rPr lang="ja-JP" altLang="en-US" sz="1600" dirty="0" smtClean="0"/>
              <a:t>立体画像</a:t>
            </a:r>
            <a:endParaRPr lang="ja-JP" altLang="en-US" sz="1400" dirty="0" smtClean="0"/>
          </a:p>
          <a:p>
            <a:r>
              <a:rPr lang="en-US" altLang="ja-JP" sz="2000" dirty="0" err="1" smtClean="0">
                <a:hlinkClick r:id="rId7"/>
              </a:rPr>
              <a:t>gpu</a:t>
            </a:r>
            <a:endParaRPr lang="en-US" altLang="ja-JP" sz="2000" dirty="0" smtClean="0"/>
          </a:p>
          <a:p>
            <a:pPr lvl="1"/>
            <a:r>
              <a:rPr lang="en-US" altLang="ja-JP" sz="1600" dirty="0" smtClean="0"/>
              <a:t>GPU</a:t>
            </a:r>
            <a:r>
              <a:rPr lang="ja-JP" altLang="en-US" sz="1600" dirty="0"/>
              <a:t>を利用する</a:t>
            </a:r>
            <a:r>
              <a:rPr lang="ja-JP" altLang="en-US" sz="1600" dirty="0" smtClean="0"/>
              <a:t>機能</a:t>
            </a:r>
            <a:endParaRPr lang="en-US" altLang="ja-JP" sz="1600" dirty="0"/>
          </a:p>
          <a:p>
            <a:pPr marL="0" indent="0">
              <a:buNone/>
            </a:pPr>
            <a:endParaRPr lang="en-US" altLang="ja-JP" sz="1800" dirty="0" smtClean="0"/>
          </a:p>
          <a:p>
            <a:pPr marL="0" indent="0">
              <a:buNone/>
            </a:pPr>
            <a:r>
              <a:rPr lang="en-US" altLang="ja-JP" sz="1800" dirty="0" smtClean="0"/>
              <a:t>※</a:t>
            </a:r>
            <a:r>
              <a:rPr lang="ja-JP" altLang="en-US" sz="1800" dirty="0" smtClean="0"/>
              <a:t>これらは、このコースウェアでは扱わない</a:t>
            </a:r>
            <a:endParaRPr lang="en-US" altLang="ja-JP" sz="1800" dirty="0" smtClean="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5</a:t>
            </a:fld>
            <a:endParaRPr lang="ja-JP" altLang="en-US">
              <a:solidFill>
                <a:srgbClr val="898989"/>
              </a:solidFill>
            </a:endParaRPr>
          </a:p>
        </p:txBody>
      </p:sp>
      <p:grpSp>
        <p:nvGrpSpPr>
          <p:cNvPr id="5" name="グループ化 4"/>
          <p:cNvGrpSpPr/>
          <p:nvPr/>
        </p:nvGrpSpPr>
        <p:grpSpPr>
          <a:xfrm>
            <a:off x="4744122" y="1268413"/>
            <a:ext cx="3945553" cy="4643669"/>
            <a:chOff x="4744122" y="1268413"/>
            <a:chExt cx="3945553" cy="4643669"/>
          </a:xfrm>
        </p:grpSpPr>
        <p:sp>
          <p:nvSpPr>
            <p:cNvPr id="6" name="円/楕円 5"/>
            <p:cNvSpPr/>
            <p:nvPr/>
          </p:nvSpPr>
          <p:spPr>
            <a:xfrm>
              <a:off x="6902813" y="1268413"/>
              <a:ext cx="1152128"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dirty="0" smtClean="0"/>
                <a:t>core</a:t>
              </a:r>
              <a:endParaRPr kumimoji="1" lang="ja-JP" altLang="en-US" dirty="0"/>
            </a:p>
          </p:txBody>
        </p:sp>
        <p:sp>
          <p:nvSpPr>
            <p:cNvPr id="7" name="円/楕円 6"/>
            <p:cNvSpPr/>
            <p:nvPr/>
          </p:nvSpPr>
          <p:spPr>
            <a:xfrm>
              <a:off x="6164659" y="2055940"/>
              <a:ext cx="1351384"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dirty="0" err="1" smtClean="0"/>
                <a:t>imgproc</a:t>
              </a:r>
              <a:endParaRPr kumimoji="1" lang="ja-JP" altLang="en-US" dirty="0"/>
            </a:p>
          </p:txBody>
        </p:sp>
        <p:sp>
          <p:nvSpPr>
            <p:cNvPr id="8" name="円/楕円 7"/>
            <p:cNvSpPr/>
            <p:nvPr/>
          </p:nvSpPr>
          <p:spPr>
            <a:xfrm>
              <a:off x="6201375" y="2957278"/>
              <a:ext cx="1270992"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dirty="0" err="1" smtClean="0"/>
                <a:t>highgui</a:t>
              </a:r>
              <a:endParaRPr kumimoji="1" lang="ja-JP" altLang="en-US" dirty="0"/>
            </a:p>
          </p:txBody>
        </p:sp>
        <p:sp>
          <p:nvSpPr>
            <p:cNvPr id="9" name="円/楕円 8"/>
            <p:cNvSpPr/>
            <p:nvPr/>
          </p:nvSpPr>
          <p:spPr>
            <a:xfrm>
              <a:off x="5320186" y="3942979"/>
              <a:ext cx="1550640"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dirty="0" err="1" smtClean="0"/>
                <a:t>objdetect</a:t>
              </a:r>
              <a:endParaRPr kumimoji="1" lang="ja-JP" altLang="en-US" dirty="0"/>
            </a:p>
          </p:txBody>
        </p:sp>
        <p:sp>
          <p:nvSpPr>
            <p:cNvPr id="10" name="円/楕円 9"/>
            <p:cNvSpPr/>
            <p:nvPr/>
          </p:nvSpPr>
          <p:spPr>
            <a:xfrm>
              <a:off x="4750163" y="2055940"/>
              <a:ext cx="1152128" cy="57606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dirty="0" smtClean="0"/>
                <a:t>ml</a:t>
              </a:r>
              <a:endParaRPr kumimoji="1" lang="ja-JP" altLang="en-US" dirty="0"/>
            </a:p>
          </p:txBody>
        </p:sp>
        <p:sp>
          <p:nvSpPr>
            <p:cNvPr id="11" name="円/楕円 10"/>
            <p:cNvSpPr/>
            <p:nvPr/>
          </p:nvSpPr>
          <p:spPr>
            <a:xfrm>
              <a:off x="7537547" y="2957278"/>
              <a:ext cx="1152128" cy="576064"/>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ja-JP" dirty="0" err="1" smtClean="0">
                  <a:solidFill>
                    <a:schemeClr val="tx1">
                      <a:lumMod val="50000"/>
                      <a:lumOff val="50000"/>
                    </a:schemeClr>
                  </a:solidFill>
                </a:rPr>
                <a:t>flann</a:t>
              </a:r>
              <a:endParaRPr kumimoji="1" lang="ja-JP" altLang="en-US" dirty="0">
                <a:solidFill>
                  <a:schemeClr val="tx1">
                    <a:lumMod val="50000"/>
                    <a:lumOff val="50000"/>
                  </a:schemeClr>
                </a:solidFill>
              </a:endParaRPr>
            </a:p>
          </p:txBody>
        </p:sp>
        <p:sp>
          <p:nvSpPr>
            <p:cNvPr id="12" name="円/楕円 11"/>
            <p:cNvSpPr/>
            <p:nvPr/>
          </p:nvSpPr>
          <p:spPr>
            <a:xfrm>
              <a:off x="6951139" y="3942979"/>
              <a:ext cx="1738536" cy="576064"/>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ja-JP" dirty="0" smtClean="0">
                  <a:solidFill>
                    <a:schemeClr val="tx1">
                      <a:lumMod val="50000"/>
                      <a:lumOff val="50000"/>
                    </a:schemeClr>
                  </a:solidFill>
                </a:rPr>
                <a:t>features2d</a:t>
              </a:r>
              <a:endParaRPr kumimoji="1" lang="ja-JP" altLang="en-US" dirty="0">
                <a:solidFill>
                  <a:schemeClr val="tx1">
                    <a:lumMod val="50000"/>
                    <a:lumOff val="50000"/>
                  </a:schemeClr>
                </a:solidFill>
              </a:endParaRPr>
            </a:p>
          </p:txBody>
        </p:sp>
        <p:sp>
          <p:nvSpPr>
            <p:cNvPr id="13" name="円/楕円 12"/>
            <p:cNvSpPr/>
            <p:nvPr/>
          </p:nvSpPr>
          <p:spPr>
            <a:xfrm>
              <a:off x="6250549" y="4759954"/>
              <a:ext cx="1304528" cy="576064"/>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ja-JP" dirty="0" smtClean="0">
                  <a:solidFill>
                    <a:schemeClr val="tx1">
                      <a:lumMod val="50000"/>
                      <a:lumOff val="50000"/>
                    </a:schemeClr>
                  </a:solidFill>
                </a:rPr>
                <a:t>calib3d</a:t>
              </a:r>
              <a:endParaRPr kumimoji="1" lang="ja-JP" altLang="en-US" dirty="0">
                <a:solidFill>
                  <a:schemeClr val="tx1">
                    <a:lumMod val="50000"/>
                    <a:lumOff val="50000"/>
                  </a:schemeClr>
                </a:solidFill>
              </a:endParaRPr>
            </a:p>
          </p:txBody>
        </p:sp>
        <p:sp>
          <p:nvSpPr>
            <p:cNvPr id="14" name="円/楕円 13"/>
            <p:cNvSpPr/>
            <p:nvPr/>
          </p:nvSpPr>
          <p:spPr>
            <a:xfrm>
              <a:off x="4744122" y="5336018"/>
              <a:ext cx="1152128" cy="576064"/>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ja-JP" dirty="0" err="1" smtClean="0">
                  <a:solidFill>
                    <a:schemeClr val="tx1">
                      <a:lumMod val="50000"/>
                      <a:lumOff val="50000"/>
                    </a:schemeClr>
                  </a:solidFill>
                </a:rPr>
                <a:t>gpu</a:t>
              </a:r>
              <a:endParaRPr kumimoji="1" lang="ja-JP" altLang="en-US" dirty="0">
                <a:solidFill>
                  <a:schemeClr val="tx1">
                    <a:lumMod val="50000"/>
                    <a:lumOff val="50000"/>
                  </a:schemeClr>
                </a:solidFill>
              </a:endParaRPr>
            </a:p>
          </p:txBody>
        </p:sp>
        <p:sp>
          <p:nvSpPr>
            <p:cNvPr id="15" name="円/楕円 14"/>
            <p:cNvSpPr/>
            <p:nvPr/>
          </p:nvSpPr>
          <p:spPr>
            <a:xfrm>
              <a:off x="4984067" y="2957278"/>
              <a:ext cx="1152128" cy="576064"/>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ja-JP" dirty="0" smtClean="0">
                  <a:solidFill>
                    <a:schemeClr val="tx1">
                      <a:lumMod val="50000"/>
                      <a:lumOff val="50000"/>
                    </a:schemeClr>
                  </a:solidFill>
                </a:rPr>
                <a:t>video</a:t>
              </a:r>
              <a:endParaRPr kumimoji="1" lang="ja-JP" altLang="en-US" dirty="0">
                <a:solidFill>
                  <a:schemeClr val="tx1">
                    <a:lumMod val="50000"/>
                    <a:lumOff val="50000"/>
                  </a:schemeClr>
                </a:solidFill>
              </a:endParaRPr>
            </a:p>
          </p:txBody>
        </p:sp>
        <p:cxnSp>
          <p:nvCxnSpPr>
            <p:cNvPr id="16" name="直線矢印コネクタ 15"/>
            <p:cNvCxnSpPr>
              <a:stCxn id="7" idx="7"/>
              <a:endCxn id="6" idx="4"/>
            </p:cNvCxnSpPr>
            <p:nvPr/>
          </p:nvCxnSpPr>
          <p:spPr>
            <a:xfrm flipV="1">
              <a:off x="7318137" y="1844477"/>
              <a:ext cx="160740" cy="295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直線矢印コネクタ 16"/>
            <p:cNvCxnSpPr>
              <a:stCxn id="8" idx="0"/>
              <a:endCxn id="7" idx="4"/>
            </p:cNvCxnSpPr>
            <p:nvPr/>
          </p:nvCxnSpPr>
          <p:spPr>
            <a:xfrm flipV="1">
              <a:off x="6836871" y="2632004"/>
              <a:ext cx="3480" cy="3252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直線矢印コネクタ 17"/>
            <p:cNvCxnSpPr>
              <a:stCxn id="9" idx="0"/>
              <a:endCxn id="8" idx="3"/>
            </p:cNvCxnSpPr>
            <p:nvPr/>
          </p:nvCxnSpPr>
          <p:spPr>
            <a:xfrm flipV="1">
              <a:off x="6095506" y="3448979"/>
              <a:ext cx="292001" cy="494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線矢印コネクタ 18"/>
            <p:cNvCxnSpPr>
              <a:stCxn id="10" idx="7"/>
              <a:endCxn id="6" idx="2"/>
            </p:cNvCxnSpPr>
            <p:nvPr/>
          </p:nvCxnSpPr>
          <p:spPr>
            <a:xfrm flipV="1">
              <a:off x="5733566" y="1556445"/>
              <a:ext cx="1169247" cy="5838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線矢印コネクタ 19"/>
            <p:cNvCxnSpPr>
              <a:stCxn id="15" idx="7"/>
              <a:endCxn id="7" idx="3"/>
            </p:cNvCxnSpPr>
            <p:nvPr/>
          </p:nvCxnSpPr>
          <p:spPr>
            <a:xfrm flipV="1">
              <a:off x="5967470" y="2547641"/>
              <a:ext cx="395095" cy="494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直線矢印コネクタ 20"/>
            <p:cNvCxnSpPr>
              <a:stCxn id="11" idx="0"/>
              <a:endCxn id="6" idx="5"/>
            </p:cNvCxnSpPr>
            <p:nvPr/>
          </p:nvCxnSpPr>
          <p:spPr>
            <a:xfrm flipH="1" flipV="1">
              <a:off x="7886216" y="1760114"/>
              <a:ext cx="227395" cy="11971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直線矢印コネクタ 21"/>
            <p:cNvCxnSpPr>
              <a:stCxn id="12" idx="0"/>
              <a:endCxn id="11" idx="4"/>
            </p:cNvCxnSpPr>
            <p:nvPr/>
          </p:nvCxnSpPr>
          <p:spPr>
            <a:xfrm flipV="1">
              <a:off x="7820407" y="3533342"/>
              <a:ext cx="293204" cy="4096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直線矢印コネクタ 22"/>
            <p:cNvCxnSpPr>
              <a:stCxn id="12" idx="1"/>
              <a:endCxn id="8" idx="4"/>
            </p:cNvCxnSpPr>
            <p:nvPr/>
          </p:nvCxnSpPr>
          <p:spPr>
            <a:xfrm flipH="1" flipV="1">
              <a:off x="6836871" y="3533342"/>
              <a:ext cx="368871" cy="494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直線矢印コネクタ 23"/>
            <p:cNvCxnSpPr>
              <a:stCxn id="13" idx="7"/>
              <a:endCxn id="12" idx="4"/>
            </p:cNvCxnSpPr>
            <p:nvPr/>
          </p:nvCxnSpPr>
          <p:spPr>
            <a:xfrm flipV="1">
              <a:off x="7364033" y="4519043"/>
              <a:ext cx="456374" cy="3252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a:stCxn id="14" idx="6"/>
              <a:endCxn id="13" idx="3"/>
            </p:cNvCxnSpPr>
            <p:nvPr/>
          </p:nvCxnSpPr>
          <p:spPr>
            <a:xfrm flipV="1">
              <a:off x="5896250" y="5251655"/>
              <a:ext cx="545343" cy="3723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直線矢印コネクタ 25"/>
            <p:cNvCxnSpPr>
              <a:stCxn id="14" idx="7"/>
              <a:endCxn id="9" idx="4"/>
            </p:cNvCxnSpPr>
            <p:nvPr/>
          </p:nvCxnSpPr>
          <p:spPr>
            <a:xfrm flipV="1">
              <a:off x="5727525" y="4519043"/>
              <a:ext cx="367981" cy="9013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a:stCxn id="14" idx="0"/>
              <a:endCxn id="15" idx="3"/>
            </p:cNvCxnSpPr>
            <p:nvPr/>
          </p:nvCxnSpPr>
          <p:spPr>
            <a:xfrm flipH="1" flipV="1">
              <a:off x="5152792" y="3448979"/>
              <a:ext cx="167394" cy="18870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a:stCxn id="14" idx="1"/>
              <a:endCxn id="10" idx="3"/>
            </p:cNvCxnSpPr>
            <p:nvPr/>
          </p:nvCxnSpPr>
          <p:spPr>
            <a:xfrm flipV="1">
              <a:off x="4912847" y="2547641"/>
              <a:ext cx="6041" cy="28727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990757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3068960"/>
            <a:ext cx="8229600" cy="1143000"/>
          </a:xfrm>
        </p:spPr>
        <p:txBody>
          <a:bodyPr/>
          <a:lstStyle/>
          <a:p>
            <a:r>
              <a:rPr kumimoji="1" lang="ja-JP" altLang="en-US" dirty="0" smtClean="0"/>
              <a:t>以上</a:t>
            </a:r>
            <a:endParaRPr kumimoji="1" lang="ja-JP" altLang="en-US" dirty="0"/>
          </a:p>
        </p:txBody>
      </p:sp>
      <p:sp>
        <p:nvSpPr>
          <p:cNvPr id="4" name="スライド番号プレースホルダー 3"/>
          <p:cNvSpPr>
            <a:spLocks noGrp="1"/>
          </p:cNvSpPr>
          <p:nvPr>
            <p:ph type="sldNum" sz="quarter" idx="12"/>
          </p:nvPr>
        </p:nvSpPr>
        <p:spPr/>
        <p:txBody>
          <a:bodyPr/>
          <a:lstStyle/>
          <a:p>
            <a:fld id="{5C432E25-0416-4B15-A3D7-76CE56384268}" type="slidenum">
              <a:rPr lang="ja-JP" altLang="en-US" smtClean="0"/>
              <a:pPr/>
              <a:t>59</a:t>
            </a:fld>
            <a:endParaRPr lang="ja-JP" altLang="en-US"/>
          </a:p>
        </p:txBody>
      </p:sp>
    </p:spTree>
    <p:extLst>
      <p:ext uri="{BB962C8B-B14F-4D97-AF65-F5344CB8AC3E}">
        <p14:creationId xmlns:p14="http://schemas.microsoft.com/office/powerpoint/2010/main" val="2481315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title"/>
          </p:nvPr>
        </p:nvSpPr>
        <p:spPr>
          <a:xfrm>
            <a:off x="457200" y="274638"/>
            <a:ext cx="8229600" cy="850900"/>
          </a:xfrm>
        </p:spPr>
        <p:txBody>
          <a:bodyPr/>
          <a:lstStyle/>
          <a:p>
            <a:pPr algn="l"/>
            <a:r>
              <a:rPr lang="ja-JP" altLang="en-US" sz="4000" dirty="0" smtClean="0"/>
              <a:t>基本 </a:t>
            </a:r>
            <a:r>
              <a:rPr lang="en-US" altLang="ja-JP" sz="4000" dirty="0" smtClean="0"/>
              <a:t>(core</a:t>
            </a:r>
            <a:r>
              <a:rPr lang="ja-JP" altLang="en-US" sz="4000" dirty="0" smtClean="0"/>
              <a:t>モジュール</a:t>
            </a:r>
            <a:r>
              <a:rPr lang="en-US" altLang="ja-JP" sz="4000" dirty="0" smtClean="0"/>
              <a:t>)</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2800" dirty="0"/>
              <a:t>基本</a:t>
            </a:r>
            <a:r>
              <a:rPr lang="ja-JP" altLang="en-US" sz="2800" dirty="0" smtClean="0"/>
              <a:t>構造体</a:t>
            </a:r>
            <a:endParaRPr lang="en-US" altLang="ja-JP" sz="2800" dirty="0" smtClean="0"/>
          </a:p>
          <a:p>
            <a:pPr lvl="1"/>
            <a:r>
              <a:rPr lang="en-US" altLang="ja-JP" sz="2400" dirty="0" smtClean="0">
                <a:hlinkClick r:id="rId3"/>
              </a:rPr>
              <a:t>Mat</a:t>
            </a:r>
            <a:r>
              <a:rPr lang="en-US" altLang="ja-JP" sz="2400" dirty="0" smtClean="0"/>
              <a:t>, </a:t>
            </a:r>
            <a:r>
              <a:rPr lang="en-US" altLang="ja-JP" sz="2400" dirty="0" smtClean="0">
                <a:hlinkClick r:id="rId4"/>
              </a:rPr>
              <a:t>Point_</a:t>
            </a:r>
            <a:r>
              <a:rPr lang="en-US" altLang="ja-JP" sz="2400" dirty="0" smtClean="0"/>
              <a:t>, </a:t>
            </a:r>
            <a:r>
              <a:rPr lang="en-US" altLang="ja-JP" sz="2400" dirty="0" smtClean="0">
                <a:hlinkClick r:id="rId5"/>
              </a:rPr>
              <a:t>Size_</a:t>
            </a:r>
            <a:r>
              <a:rPr lang="en-US" altLang="ja-JP" sz="2400" dirty="0" smtClean="0"/>
              <a:t>, </a:t>
            </a:r>
            <a:r>
              <a:rPr lang="en-US" altLang="ja-JP" sz="2400" dirty="0" err="1" smtClean="0">
                <a:hlinkClick r:id="rId6"/>
              </a:rPr>
              <a:t>Rect</a:t>
            </a:r>
            <a:r>
              <a:rPr lang="en-US" altLang="ja-JP" sz="2400" dirty="0" smtClean="0">
                <a:hlinkClick r:id="rId6"/>
              </a:rPr>
              <a:t>_</a:t>
            </a:r>
            <a:r>
              <a:rPr lang="en-US" altLang="ja-JP" sz="2400" dirty="0" smtClean="0"/>
              <a:t>, </a:t>
            </a:r>
            <a:r>
              <a:rPr lang="en-US" altLang="ja-JP" sz="2400" dirty="0" err="1" smtClean="0">
                <a:hlinkClick r:id="rId7"/>
              </a:rPr>
              <a:t>Vec</a:t>
            </a:r>
            <a:r>
              <a:rPr lang="en-US" altLang="ja-JP" sz="2400" dirty="0" smtClean="0"/>
              <a:t>, </a:t>
            </a:r>
            <a:r>
              <a:rPr lang="en-US" altLang="ja-JP" sz="2400" dirty="0" smtClean="0">
                <a:hlinkClick r:id="rId8"/>
              </a:rPr>
              <a:t>Scalar</a:t>
            </a:r>
            <a:r>
              <a:rPr lang="en-US" altLang="ja-JP" sz="2400" dirty="0" smtClean="0"/>
              <a:t> </a:t>
            </a:r>
            <a:r>
              <a:rPr lang="ja-JP" altLang="en-US" sz="2400" dirty="0" smtClean="0"/>
              <a:t>など</a:t>
            </a:r>
            <a:endParaRPr lang="en-US" altLang="ja-JP" sz="2400" dirty="0" smtClean="0"/>
          </a:p>
          <a:p>
            <a:pPr lvl="1"/>
            <a:endParaRPr lang="en-US" altLang="ja-JP" sz="2400" dirty="0" smtClean="0"/>
          </a:p>
          <a:p>
            <a:r>
              <a:rPr lang="ja-JP" altLang="en-US" sz="2800" dirty="0"/>
              <a:t>配列</a:t>
            </a:r>
            <a:r>
              <a:rPr lang="ja-JP" altLang="en-US" sz="2800" dirty="0" smtClean="0"/>
              <a:t>操作</a:t>
            </a:r>
            <a:endParaRPr lang="en-US" altLang="ja-JP" sz="2800" dirty="0" smtClean="0"/>
          </a:p>
          <a:p>
            <a:pPr lvl="1"/>
            <a:r>
              <a:rPr lang="ja-JP" altLang="en-US" sz="2400" dirty="0" smtClean="0"/>
              <a:t>ネガポジ反転、画像の合成、上下</a:t>
            </a:r>
            <a:r>
              <a:rPr lang="en-US" altLang="ja-JP" sz="2400" dirty="0" smtClean="0"/>
              <a:t>/</a:t>
            </a:r>
            <a:r>
              <a:rPr lang="ja-JP" altLang="en-US" sz="2400" dirty="0" smtClean="0"/>
              <a:t>左右反転など</a:t>
            </a:r>
            <a:endParaRPr lang="en-US" altLang="ja-JP" sz="2400" dirty="0" smtClean="0"/>
          </a:p>
          <a:p>
            <a:pPr lvl="1"/>
            <a:endParaRPr lang="en-US" altLang="ja-JP" sz="2400" dirty="0" smtClean="0"/>
          </a:p>
          <a:p>
            <a:r>
              <a:rPr lang="ja-JP" altLang="en-US" sz="2800" dirty="0" smtClean="0"/>
              <a:t>描画</a:t>
            </a:r>
            <a:endParaRPr lang="en-US" altLang="ja-JP" sz="2800" dirty="0" smtClean="0"/>
          </a:p>
          <a:p>
            <a:pPr lvl="1"/>
            <a:r>
              <a:rPr lang="ja-JP" altLang="en-US" sz="2400" dirty="0" smtClean="0"/>
              <a:t>単色塗り潰し、線分、矩形、円、多角形、文字列など</a:t>
            </a:r>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6</a:t>
            </a:fld>
            <a:endParaRPr lang="ja-JP" altLang="en-US">
              <a:solidFill>
                <a:srgbClr val="898989"/>
              </a:solidFill>
            </a:endParaRPr>
          </a:p>
        </p:txBody>
      </p:sp>
    </p:spTree>
    <p:extLst>
      <p:ext uri="{BB962C8B-B14F-4D97-AF65-F5344CB8AC3E}">
        <p14:creationId xmlns:p14="http://schemas.microsoft.com/office/powerpoint/2010/main" val="4214606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title"/>
          </p:nvPr>
        </p:nvSpPr>
        <p:spPr>
          <a:xfrm>
            <a:off x="457200" y="188640"/>
            <a:ext cx="8229600" cy="850900"/>
          </a:xfrm>
        </p:spPr>
        <p:txBody>
          <a:bodyPr/>
          <a:lstStyle/>
          <a:p>
            <a:pPr algn="r"/>
            <a:r>
              <a:rPr lang="ja-JP" altLang="en-US" sz="4000" dirty="0" smtClean="0">
                <a:ln w="0"/>
                <a:gradFill>
                  <a:gsLst>
                    <a:gs pos="21000">
                      <a:srgbClr val="53575C"/>
                    </a:gs>
                    <a:gs pos="88000">
                      <a:srgbClr val="C5C7CA"/>
                    </a:gs>
                  </a:gsLst>
                  <a:lin ang="5400000"/>
                </a:gradFill>
              </a:rPr>
              <a:t>基本構造体</a:t>
            </a:r>
          </a:p>
        </p:txBody>
      </p:sp>
      <p:sp>
        <p:nvSpPr>
          <p:cNvPr id="7" name="タイトル 1"/>
          <p:cNvSpPr txBox="1">
            <a:spLocks/>
          </p:cNvSpPr>
          <p:nvPr/>
        </p:nvSpPr>
        <p:spPr bwMode="auto">
          <a:xfrm>
            <a:off x="457200" y="271325"/>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l"/>
            <a:r>
              <a:rPr lang="en-US" altLang="ja-JP" sz="4000" dirty="0" smtClean="0"/>
              <a:t>Mat (1/3)</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en-US" altLang="ja-JP" sz="2400" dirty="0" smtClean="0"/>
              <a:t>N</a:t>
            </a:r>
            <a:r>
              <a:rPr lang="ja-JP" altLang="en-US" sz="2400" dirty="0" smtClean="0"/>
              <a:t>次元</a:t>
            </a:r>
            <a:r>
              <a:rPr lang="ja-JP" altLang="en-US" sz="2400" dirty="0"/>
              <a:t>の密な配列</a:t>
            </a:r>
            <a:r>
              <a:rPr lang="ja-JP" altLang="en-US" sz="2400" dirty="0" smtClean="0"/>
              <a:t>クラス</a:t>
            </a:r>
            <a:endParaRPr lang="ja-JP" altLang="en-US" sz="2400" dirty="0"/>
          </a:p>
          <a:p>
            <a:r>
              <a:rPr lang="ja-JP" altLang="en-US" sz="2400" dirty="0"/>
              <a:t>主</a:t>
            </a:r>
            <a:r>
              <a:rPr lang="ja-JP" altLang="en-US" sz="2400" dirty="0" smtClean="0"/>
              <a:t>に、</a:t>
            </a:r>
            <a:r>
              <a:rPr lang="en-US" altLang="ja-JP" sz="2400" dirty="0" smtClean="0"/>
              <a:t>2</a:t>
            </a:r>
            <a:r>
              <a:rPr lang="ja-JP" altLang="en-US" sz="2400" dirty="0"/>
              <a:t>次元</a:t>
            </a:r>
            <a:r>
              <a:rPr lang="ja-JP" altLang="en-US" sz="2400" dirty="0" smtClean="0"/>
              <a:t>配列で画像</a:t>
            </a:r>
            <a:r>
              <a:rPr lang="ja-JP" altLang="en-US" sz="2400" dirty="0"/>
              <a:t>データを</a:t>
            </a:r>
            <a:r>
              <a:rPr lang="ja-JP" altLang="en-US" sz="2400" dirty="0" smtClean="0"/>
              <a:t>保持</a:t>
            </a:r>
            <a:endParaRPr lang="en-US" altLang="ja-JP" sz="2400" dirty="0" smtClean="0"/>
          </a:p>
          <a:p>
            <a:pPr lvl="1"/>
            <a:r>
              <a:rPr lang="ja-JP" altLang="en-US" sz="1800" dirty="0" smtClean="0"/>
              <a:t>画像の左上</a:t>
            </a:r>
            <a:r>
              <a:rPr lang="ja-JP" altLang="en-US" sz="1800" dirty="0"/>
              <a:t>が</a:t>
            </a:r>
            <a:r>
              <a:rPr lang="ja-JP" altLang="en-US" sz="1800" dirty="0" smtClean="0"/>
              <a:t>原点</a:t>
            </a:r>
            <a:endParaRPr lang="en-US" altLang="ja-JP" sz="1800" dirty="0" smtClean="0"/>
          </a:p>
          <a:p>
            <a:pPr marL="457200" lvl="1" indent="0">
              <a:buNone/>
            </a:pPr>
            <a:endParaRPr lang="en-US" altLang="ja-JP" sz="1800" dirty="0" smtClean="0"/>
          </a:p>
          <a:p>
            <a:r>
              <a:rPr lang="ja-JP" altLang="en-US" sz="2400" dirty="0" smtClean="0"/>
              <a:t>グレースケールの</a:t>
            </a:r>
            <a:r>
              <a:rPr lang="ja-JP" altLang="en-US" sz="2400" dirty="0"/>
              <a:t>画像</a:t>
            </a:r>
            <a:r>
              <a:rPr lang="ja-JP" altLang="en-US" sz="2400" dirty="0" smtClean="0"/>
              <a:t>データ</a:t>
            </a:r>
            <a:endParaRPr lang="en-US" altLang="ja-JP" sz="2000" dirty="0" smtClean="0"/>
          </a:p>
          <a:p>
            <a:pPr lvl="1"/>
            <a:r>
              <a:rPr lang="en-US" altLang="ja-JP" sz="1800" dirty="0"/>
              <a:t>1</a:t>
            </a:r>
            <a:r>
              <a:rPr lang="ja-JP" altLang="en-US" sz="1800" dirty="0"/>
              <a:t>色</a:t>
            </a:r>
            <a:r>
              <a:rPr lang="en-US" altLang="ja-JP" sz="1800" dirty="0"/>
              <a:t>(1</a:t>
            </a:r>
            <a:r>
              <a:rPr lang="ja-JP" altLang="en-US" sz="1800" dirty="0"/>
              <a:t>チャンネル</a:t>
            </a:r>
            <a:r>
              <a:rPr lang="en-US" altLang="ja-JP" sz="1800" dirty="0" smtClean="0"/>
              <a:t>)</a:t>
            </a:r>
            <a:r>
              <a:rPr lang="ja-JP" altLang="en-US" sz="1800" dirty="0" smtClean="0"/>
              <a:t>を保持</a:t>
            </a:r>
            <a:endParaRPr lang="en-US" altLang="ja-JP" sz="1800" dirty="0" smtClean="0"/>
          </a:p>
          <a:p>
            <a:pPr lvl="1"/>
            <a:r>
              <a:rPr lang="ja-JP" altLang="en-US" sz="1800" dirty="0" smtClean="0"/>
              <a:t>配列の型</a:t>
            </a:r>
            <a:endParaRPr lang="en-US" altLang="ja-JP" sz="1800" dirty="0" smtClean="0"/>
          </a:p>
          <a:p>
            <a:pPr marL="914400" lvl="2" indent="0">
              <a:buNone/>
            </a:pPr>
            <a:r>
              <a:rPr lang="en-US" altLang="ja-JP" sz="1600" dirty="0"/>
              <a:t>CV_8UC1 </a:t>
            </a:r>
            <a:r>
              <a:rPr lang="ja-JP" altLang="en-US" sz="1600" dirty="0" smtClean="0"/>
              <a:t>   符号</a:t>
            </a:r>
            <a:r>
              <a:rPr lang="ja-JP" altLang="en-US" sz="1600" dirty="0"/>
              <a:t>なし</a:t>
            </a:r>
            <a:r>
              <a:rPr lang="en-US" altLang="ja-JP" sz="1600" dirty="0"/>
              <a:t>8</a:t>
            </a:r>
            <a:r>
              <a:rPr lang="ja-JP" altLang="en-US" sz="1600" dirty="0"/>
              <a:t>ビット</a:t>
            </a:r>
            <a:r>
              <a:rPr lang="ja-JP" altLang="en-US" sz="1600" dirty="0" smtClean="0"/>
              <a:t>整数型</a:t>
            </a:r>
            <a:endParaRPr lang="en-US" altLang="ja-JP" sz="1600" dirty="0" smtClean="0"/>
          </a:p>
          <a:p>
            <a:pPr marL="914400" lvl="2" indent="0">
              <a:buNone/>
            </a:pPr>
            <a:r>
              <a:rPr lang="en-US" altLang="ja-JP" sz="1600" dirty="0"/>
              <a:t>	</a:t>
            </a:r>
            <a:r>
              <a:rPr lang="ja-JP" altLang="en-US" sz="1600" dirty="0" smtClean="0"/>
              <a:t> </a:t>
            </a:r>
            <a:r>
              <a:rPr lang="en-US" altLang="ja-JP" sz="1600" dirty="0" smtClean="0"/>
              <a:t>(0〜255</a:t>
            </a:r>
            <a:r>
              <a:rPr lang="ja-JP" altLang="en-US" sz="1600" dirty="0" err="1" smtClean="0"/>
              <a:t>の整</a:t>
            </a:r>
            <a:r>
              <a:rPr lang="ja-JP" altLang="en-US" sz="1600" dirty="0" smtClean="0"/>
              <a:t>数値</a:t>
            </a:r>
            <a:r>
              <a:rPr lang="en-US" altLang="ja-JP" sz="1600" dirty="0" smtClean="0"/>
              <a:t>)</a:t>
            </a:r>
            <a:endParaRPr lang="en-US" altLang="ja-JP" sz="1600" dirty="0"/>
          </a:p>
          <a:p>
            <a:pPr marL="914400" lvl="2" indent="0">
              <a:buNone/>
            </a:pPr>
            <a:r>
              <a:rPr lang="en-US" altLang="ja-JP" sz="1600" dirty="0" smtClean="0"/>
              <a:t>CV_32FC1 </a:t>
            </a:r>
            <a:r>
              <a:rPr lang="ja-JP" altLang="en-US" sz="1600" dirty="0" smtClean="0"/>
              <a:t>  </a:t>
            </a:r>
            <a:r>
              <a:rPr lang="en-US" altLang="ja-JP" sz="1600" dirty="0" smtClean="0"/>
              <a:t>32</a:t>
            </a:r>
            <a:r>
              <a:rPr lang="ja-JP" altLang="en-US" sz="1600" dirty="0"/>
              <a:t>ビット浮動小</a:t>
            </a:r>
            <a:r>
              <a:rPr lang="ja-JP" altLang="en-US" sz="1600" dirty="0" smtClean="0"/>
              <a:t>数点型</a:t>
            </a:r>
            <a:endParaRPr lang="en-US" altLang="ja-JP" sz="1600" dirty="0" smtClean="0"/>
          </a:p>
          <a:p>
            <a:pPr marL="914400" lvl="2" indent="0">
              <a:buNone/>
            </a:pPr>
            <a:r>
              <a:rPr lang="en-US" altLang="ja-JP" sz="1600" dirty="0" smtClean="0"/>
              <a:t>	</a:t>
            </a:r>
            <a:r>
              <a:rPr lang="en-US" altLang="ja-JP" sz="1600" dirty="0"/>
              <a:t> </a:t>
            </a:r>
            <a:r>
              <a:rPr lang="en-US" altLang="ja-JP" sz="1600" dirty="0" smtClean="0"/>
              <a:t>(0.0〜1.0</a:t>
            </a:r>
            <a:r>
              <a:rPr lang="ja-JP" altLang="en-US" sz="1600" dirty="0"/>
              <a:t>の</a:t>
            </a:r>
            <a:r>
              <a:rPr lang="ja-JP" altLang="en-US" sz="1600" dirty="0" smtClean="0"/>
              <a:t>範囲を使用</a:t>
            </a:r>
            <a:r>
              <a:rPr lang="en-US" altLang="ja-JP" sz="1600" dirty="0" smtClean="0"/>
              <a:t>)</a:t>
            </a:r>
            <a:endParaRPr lang="en-US" altLang="ja-JP" sz="1600" dirty="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7</a:t>
            </a:fld>
            <a:endParaRPr lang="ja-JP" altLang="en-US">
              <a:solidFill>
                <a:srgbClr val="898989"/>
              </a:solidFill>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180" y="3835847"/>
            <a:ext cx="3447620" cy="2476191"/>
          </a:xfrm>
          <a:prstGeom prst="rect">
            <a:avLst/>
          </a:prstGeom>
        </p:spPr>
      </p:pic>
    </p:spTree>
    <p:extLst>
      <p:ext uri="{BB962C8B-B14F-4D97-AF65-F5344CB8AC3E}">
        <p14:creationId xmlns:p14="http://schemas.microsoft.com/office/powerpoint/2010/main" val="3208983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p:cNvSpPr txBox="1">
            <a:spLocks/>
          </p:cNvSpPr>
          <p:nvPr/>
        </p:nvSpPr>
        <p:spPr bwMode="auto">
          <a:xfrm>
            <a:off x="457200" y="188640"/>
            <a:ext cx="8229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lgn="r"/>
            <a:r>
              <a:rPr lang="ja-JP" altLang="en-US" sz="4000" dirty="0" smtClean="0">
                <a:ln w="0"/>
                <a:gradFill>
                  <a:gsLst>
                    <a:gs pos="21000">
                      <a:srgbClr val="53575C"/>
                    </a:gs>
                    <a:gs pos="88000">
                      <a:srgbClr val="C5C7CA"/>
                    </a:gs>
                  </a:gsLst>
                  <a:lin ang="5400000"/>
                </a:gradFill>
              </a:rPr>
              <a:t>基本構造体</a:t>
            </a:r>
          </a:p>
        </p:txBody>
      </p:sp>
      <p:sp>
        <p:nvSpPr>
          <p:cNvPr id="3074" name="タイトル 1"/>
          <p:cNvSpPr>
            <a:spLocks noGrp="1"/>
          </p:cNvSpPr>
          <p:nvPr>
            <p:ph type="title"/>
          </p:nvPr>
        </p:nvSpPr>
        <p:spPr>
          <a:xfrm>
            <a:off x="457200" y="274638"/>
            <a:ext cx="8229600" cy="850900"/>
          </a:xfrm>
        </p:spPr>
        <p:txBody>
          <a:bodyPr/>
          <a:lstStyle/>
          <a:p>
            <a:pPr algn="l"/>
            <a:r>
              <a:rPr lang="en-US" altLang="ja-JP" sz="4000" dirty="0" smtClean="0"/>
              <a:t>Mat (2/3)</a:t>
            </a:r>
            <a:endParaRPr lang="ja-JP" altLang="en-US" sz="4000" dirty="0" smtClean="0"/>
          </a:p>
        </p:txBody>
      </p:sp>
      <p:sp>
        <p:nvSpPr>
          <p:cNvPr id="3075" name="コンテンツ プレースホルダ 2"/>
          <p:cNvSpPr>
            <a:spLocks noGrp="1"/>
          </p:cNvSpPr>
          <p:nvPr>
            <p:ph idx="1"/>
          </p:nvPr>
        </p:nvSpPr>
        <p:spPr>
          <a:xfrm>
            <a:off x="457200" y="1268413"/>
            <a:ext cx="8229600" cy="5040312"/>
          </a:xfrm>
        </p:spPr>
        <p:txBody>
          <a:bodyPr/>
          <a:lstStyle/>
          <a:p>
            <a:r>
              <a:rPr lang="ja-JP" altLang="en-US" sz="2400" dirty="0" smtClean="0"/>
              <a:t>カラー</a:t>
            </a:r>
            <a:r>
              <a:rPr lang="ja-JP" altLang="en-US" sz="2400" dirty="0"/>
              <a:t>の画像</a:t>
            </a:r>
            <a:r>
              <a:rPr lang="ja-JP" altLang="en-US" sz="2400" dirty="0" smtClean="0"/>
              <a:t>データ</a:t>
            </a:r>
            <a:endParaRPr lang="en-US" altLang="ja-JP" sz="2400" dirty="0" smtClean="0"/>
          </a:p>
          <a:p>
            <a:pPr lvl="1"/>
            <a:r>
              <a:rPr lang="en-US" altLang="ja-JP" sz="1800" dirty="0" smtClean="0"/>
              <a:t>3</a:t>
            </a:r>
            <a:r>
              <a:rPr lang="ja-JP" altLang="en-US" sz="1800" dirty="0" smtClean="0"/>
              <a:t>色</a:t>
            </a:r>
            <a:r>
              <a:rPr lang="en-US" altLang="ja-JP" sz="1800" dirty="0"/>
              <a:t>(3</a:t>
            </a:r>
            <a:r>
              <a:rPr lang="ja-JP" altLang="en-US" sz="1800" dirty="0"/>
              <a:t>チャンネル</a:t>
            </a:r>
            <a:r>
              <a:rPr lang="en-US" altLang="ja-JP" sz="1800" dirty="0" smtClean="0"/>
              <a:t>)</a:t>
            </a:r>
            <a:r>
              <a:rPr lang="ja-JP" altLang="en-US" sz="1800" dirty="0"/>
              <a:t>を</a:t>
            </a:r>
            <a:r>
              <a:rPr lang="ja-JP" altLang="en-US" sz="1800" dirty="0" smtClean="0"/>
              <a:t>保持</a:t>
            </a:r>
            <a:endParaRPr lang="en-US" altLang="ja-JP" sz="1800" dirty="0" smtClean="0"/>
          </a:p>
          <a:p>
            <a:pPr lvl="1"/>
            <a:r>
              <a:rPr lang="ja-JP" altLang="en-US" sz="1800" dirty="0" smtClean="0"/>
              <a:t>配列の型</a:t>
            </a:r>
            <a:endParaRPr lang="en-US" altLang="ja-JP" sz="1800" dirty="0" smtClean="0"/>
          </a:p>
          <a:p>
            <a:pPr marL="914400" lvl="2" indent="0">
              <a:buNone/>
            </a:pPr>
            <a:r>
              <a:rPr lang="en-US" altLang="ja-JP" sz="1600" dirty="0" smtClean="0"/>
              <a:t>CV_8UC3</a:t>
            </a:r>
            <a:r>
              <a:rPr lang="ja-JP" altLang="en-US" sz="1600" dirty="0" smtClean="0"/>
              <a:t>    各チャンネルが、符号</a:t>
            </a:r>
            <a:r>
              <a:rPr lang="ja-JP" altLang="en-US" sz="1600" dirty="0"/>
              <a:t>なし</a:t>
            </a:r>
            <a:r>
              <a:rPr lang="en-US" altLang="ja-JP" sz="1600" dirty="0"/>
              <a:t>8</a:t>
            </a:r>
            <a:r>
              <a:rPr lang="ja-JP" altLang="en-US" sz="1600" dirty="0"/>
              <a:t>ビット</a:t>
            </a:r>
            <a:r>
              <a:rPr lang="ja-JP" altLang="en-US" sz="1600" dirty="0" smtClean="0"/>
              <a:t>整数型 </a:t>
            </a:r>
            <a:r>
              <a:rPr lang="en-US" altLang="ja-JP" sz="1600" dirty="0"/>
              <a:t>(</a:t>
            </a:r>
            <a:r>
              <a:rPr lang="en-US" altLang="ja-JP" sz="1600" dirty="0" smtClean="0"/>
              <a:t>0〜255)</a:t>
            </a:r>
          </a:p>
          <a:p>
            <a:pPr marL="914400" lvl="2" indent="0">
              <a:buNone/>
            </a:pPr>
            <a:r>
              <a:rPr lang="en-US" altLang="ja-JP" sz="1600" dirty="0" smtClean="0"/>
              <a:t>CV_32FC3</a:t>
            </a:r>
            <a:r>
              <a:rPr lang="ja-JP" altLang="en-US" sz="1600" dirty="0" smtClean="0"/>
              <a:t>   各チャンネルが、</a:t>
            </a:r>
            <a:r>
              <a:rPr lang="en-US" altLang="ja-JP" sz="1600" dirty="0" smtClean="0"/>
              <a:t>32</a:t>
            </a:r>
            <a:r>
              <a:rPr lang="ja-JP" altLang="en-US" sz="1600" dirty="0"/>
              <a:t>ビット浮動小</a:t>
            </a:r>
            <a:r>
              <a:rPr lang="ja-JP" altLang="en-US" sz="1600" dirty="0" smtClean="0"/>
              <a:t>数点型</a:t>
            </a:r>
            <a:endParaRPr lang="en-US" altLang="ja-JP" sz="1600" dirty="0" smtClean="0"/>
          </a:p>
          <a:p>
            <a:pPr marL="914400" lvl="2" indent="0">
              <a:buNone/>
            </a:pPr>
            <a:r>
              <a:rPr lang="en-US" altLang="ja-JP" sz="1600" dirty="0"/>
              <a:t>	</a:t>
            </a:r>
            <a:r>
              <a:rPr lang="en-US" altLang="ja-JP" sz="1600" dirty="0" smtClean="0"/>
              <a:t> (0.0〜1.0</a:t>
            </a:r>
            <a:r>
              <a:rPr lang="ja-JP" altLang="en-US" sz="1600" dirty="0" smtClean="0"/>
              <a:t>の範囲を使用</a:t>
            </a:r>
            <a:r>
              <a:rPr lang="en-US" altLang="ja-JP" sz="1600" dirty="0" smtClean="0"/>
              <a:t>)</a:t>
            </a:r>
          </a:p>
          <a:p>
            <a:pPr lvl="1"/>
            <a:r>
              <a:rPr lang="en-US" altLang="ja-JP" sz="1800" dirty="0" smtClean="0"/>
              <a:t>BGR (</a:t>
            </a:r>
            <a:r>
              <a:rPr lang="en-US" altLang="ja-JP" sz="1800" dirty="0" smtClean="0">
                <a:solidFill>
                  <a:srgbClr val="0070C0"/>
                </a:solidFill>
              </a:rPr>
              <a:t>Blue</a:t>
            </a:r>
            <a:r>
              <a:rPr lang="en-US" altLang="ja-JP" sz="1800" dirty="0" smtClean="0"/>
              <a:t>, </a:t>
            </a:r>
            <a:r>
              <a:rPr lang="en-US" altLang="ja-JP" sz="1800" dirty="0" smtClean="0">
                <a:solidFill>
                  <a:srgbClr val="00B050"/>
                </a:solidFill>
              </a:rPr>
              <a:t>Green</a:t>
            </a:r>
            <a:r>
              <a:rPr lang="en-US" altLang="ja-JP" sz="1800" dirty="0" smtClean="0"/>
              <a:t>, </a:t>
            </a:r>
            <a:r>
              <a:rPr lang="en-US" altLang="ja-JP" sz="1800" dirty="0" smtClean="0">
                <a:solidFill>
                  <a:srgbClr val="FF0000"/>
                </a:solidFill>
              </a:rPr>
              <a:t>Red</a:t>
            </a:r>
            <a:r>
              <a:rPr lang="ja-JP" altLang="en-US" sz="1800" dirty="0" smtClean="0"/>
              <a:t>の順</a:t>
            </a:r>
            <a:r>
              <a:rPr lang="en-US" altLang="ja-JP" sz="1800" dirty="0" smtClean="0"/>
              <a:t>)</a:t>
            </a:r>
            <a:endParaRPr lang="en-US" altLang="ja-JP" sz="1800" dirty="0"/>
          </a:p>
        </p:txBody>
      </p:sp>
      <p:sp>
        <p:nvSpPr>
          <p:cNvPr id="4" name="スライド番号プレースホルダ 3"/>
          <p:cNvSpPr>
            <a:spLocks noGrp="1"/>
          </p:cNvSpPr>
          <p:nvPr>
            <p:ph type="sldNum" sz="quarter" idx="12"/>
          </p:nvPr>
        </p:nvSpPr>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6274E48-2433-4D68-9AF7-EEA4E43123B5}" type="slidenum">
              <a:rPr lang="ja-JP" altLang="en-US">
                <a:solidFill>
                  <a:srgbClr val="898989"/>
                </a:solidFill>
              </a:rPr>
              <a:pPr/>
              <a:t>8</a:t>
            </a:fld>
            <a:endParaRPr lang="ja-JP" altLang="en-US">
              <a:solidFill>
                <a:srgbClr val="898989"/>
              </a:solidFill>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1562" y="3009295"/>
            <a:ext cx="4895238" cy="3295238"/>
          </a:xfrm>
          <a:prstGeom prst="rect">
            <a:avLst/>
          </a:prstGeom>
        </p:spPr>
      </p:pic>
    </p:spTree>
    <p:extLst>
      <p:ext uri="{BB962C8B-B14F-4D97-AF65-F5344CB8AC3E}">
        <p14:creationId xmlns:p14="http://schemas.microsoft.com/office/powerpoint/2010/main" val="175916315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courseware_axe_20131227</Template>
  <TotalTime>2428</TotalTime>
  <Words>2715</Words>
  <Application>Microsoft Office PowerPoint</Application>
  <PresentationFormat>画面に合わせる (4:3)</PresentationFormat>
  <Paragraphs>866</Paragraphs>
  <Slides>60</Slides>
  <Notes>59</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60</vt:i4>
      </vt:variant>
    </vt:vector>
  </HeadingPairs>
  <TitlesOfParts>
    <vt:vector size="65" baseType="lpstr">
      <vt:lpstr>ＭＳ Ｐゴシック</vt:lpstr>
      <vt:lpstr>ＭＳ ゴシック</vt:lpstr>
      <vt:lpstr>Arial</vt:lpstr>
      <vt:lpstr>Calibri</vt:lpstr>
      <vt:lpstr>Office テーマ</vt:lpstr>
      <vt:lpstr>PowerPoint プレゼンテーション</vt:lpstr>
      <vt:lpstr>目次</vt:lpstr>
      <vt:lpstr>OpenCV概略 (1/2)</vt:lpstr>
      <vt:lpstr>OpenCV概略 (2/2)</vt:lpstr>
      <vt:lpstr>主なモジュールと機能 (1/2)</vt:lpstr>
      <vt:lpstr>主なモジュールと機能 (2/2)</vt:lpstr>
      <vt:lpstr>基本 (coreモジュール)</vt:lpstr>
      <vt:lpstr>基本構造体</vt:lpstr>
      <vt:lpstr>Mat (2/3)</vt:lpstr>
      <vt:lpstr>Mat (3/3)</vt:lpstr>
      <vt:lpstr>Size_</vt:lpstr>
      <vt:lpstr>Point_</vt:lpstr>
      <vt:lpstr>Rect_</vt:lpstr>
      <vt:lpstr>Vec</vt:lpstr>
      <vt:lpstr>Scalar_</vt:lpstr>
      <vt:lpstr>ネガポジ反転</vt:lpstr>
      <vt:lpstr>画像の合成 add</vt:lpstr>
      <vt:lpstr>画像の合成 addWeight</vt:lpstr>
      <vt:lpstr>画像の合成 max,min</vt:lpstr>
      <vt:lpstr>上下/左右反転</vt:lpstr>
      <vt:lpstr>全面塗り潰し、線分</vt:lpstr>
      <vt:lpstr>矩形、円</vt:lpstr>
      <vt:lpstr>多角形</vt:lpstr>
      <vt:lpstr>文字列</vt:lpstr>
      <vt:lpstr>画像処理 (imgprocモジュール)</vt:lpstr>
      <vt:lpstr>カラーモデル変換</vt:lpstr>
      <vt:lpstr>2値化</vt:lpstr>
      <vt:lpstr>サイズ変更</vt:lpstr>
      <vt:lpstr>アフィン変換 (1/2)</vt:lpstr>
      <vt:lpstr>アフィン変換 (2/2)</vt:lpstr>
      <vt:lpstr>透視変換</vt:lpstr>
      <vt:lpstr>膨張、収縮</vt:lpstr>
      <vt:lpstr>Opening、Closing</vt:lpstr>
      <vt:lpstr>平滑化 blur</vt:lpstr>
      <vt:lpstr>平滑化 GaussianBlur</vt:lpstr>
      <vt:lpstr>平滑化 medianBlur</vt:lpstr>
      <vt:lpstr>輪郭の検出</vt:lpstr>
      <vt:lpstr>外接図形</vt:lpstr>
      <vt:lpstr>エッジ</vt:lpstr>
      <vt:lpstr>直線</vt:lpstr>
      <vt:lpstr>線分</vt:lpstr>
      <vt:lpstr>円</vt:lpstr>
      <vt:lpstr>テンプレートマッチング</vt:lpstr>
      <vt:lpstr>ユーザインタフェース  (highguiモジュール)</vt:lpstr>
      <vt:lpstr>ウインドウ作成と画像の表示</vt:lpstr>
      <vt:lpstr>キー入力</vt:lpstr>
      <vt:lpstr>トラックバー</vt:lpstr>
      <vt:lpstr>メディア入出力 (highguiモジュール)</vt:lpstr>
      <vt:lpstr>静止画ファイル</vt:lpstr>
      <vt:lpstr>カメラ画像 キャプチャ</vt:lpstr>
      <vt:lpstr>動画ファイル (1/2)</vt:lpstr>
      <vt:lpstr>動画ファイル (2/2)</vt:lpstr>
      <vt:lpstr>オブジェクト検出  (objdetectモジュール)</vt:lpstr>
      <vt:lpstr>カスケード型分類器</vt:lpstr>
      <vt:lpstr>Latent SVM</vt:lpstr>
      <vt:lpstr>機械学習 (mlモジュール)</vt:lpstr>
      <vt:lpstr>準備</vt:lpstr>
      <vt:lpstr>学習</vt:lpstr>
      <vt:lpstr>参考文献</vt:lpstr>
      <vt:lpstr>以上</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subject>データツールファースト</dc:subject>
  <dc:creator>komae</dc:creator>
  <cp:lastModifiedBy>komae</cp:lastModifiedBy>
  <cp:revision>181</cp:revision>
  <dcterms:created xsi:type="dcterms:W3CDTF">2014-02-04T13:12:41Z</dcterms:created>
  <dcterms:modified xsi:type="dcterms:W3CDTF">2014-02-28T02:27:50Z</dcterms:modified>
</cp:coreProperties>
</file>